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00" r:id="rId6"/>
    <p:sldId id="267" r:id="rId7"/>
    <p:sldId id="299" r:id="rId8"/>
    <p:sldId id="268" r:id="rId9"/>
    <p:sldId id="297" r:id="rId10"/>
    <p:sldId id="269" r:id="rId11"/>
    <p:sldId id="298" r:id="rId12"/>
    <p:sldId id="273" r:id="rId13"/>
    <p:sldId id="270" r:id="rId14"/>
    <p:sldId id="272" r:id="rId15"/>
    <p:sldId id="275" r:id="rId16"/>
    <p:sldId id="274" r:id="rId17"/>
    <p:sldId id="294" r:id="rId18"/>
    <p:sldId id="295" r:id="rId19"/>
    <p:sldId id="281" r:id="rId20"/>
    <p:sldId id="301" r:id="rId21"/>
    <p:sldId id="276" r:id="rId22"/>
    <p:sldId id="277" r:id="rId23"/>
    <p:sldId id="266" r:id="rId24"/>
    <p:sldId id="279" r:id="rId25"/>
    <p:sldId id="280" r:id="rId26"/>
    <p:sldId id="282" r:id="rId27"/>
    <p:sldId id="283" r:id="rId28"/>
    <p:sldId id="284" r:id="rId29"/>
    <p:sldId id="285" r:id="rId30"/>
    <p:sldId id="286" r:id="rId31"/>
    <p:sldId id="287" r:id="rId32"/>
    <p:sldId id="292" r:id="rId33"/>
    <p:sldId id="293" r:id="rId34"/>
    <p:sldId id="302" r:id="rId35"/>
    <p:sldId id="303" r:id="rId36"/>
    <p:sldId id="290"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6247" autoAdjust="0"/>
  </p:normalViewPr>
  <p:slideViewPr>
    <p:cSldViewPr snapToGrid="0">
      <p:cViewPr varScale="1">
        <p:scale>
          <a:sx n="78" d="100"/>
          <a:sy n="78" d="100"/>
        </p:scale>
        <p:origin x="7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9CA9-7CD5-8630-2FA5-2A2533E91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277E10-79E7-EB46-5BC6-27CA722C27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D4D49-240A-745C-0B9D-68B68C258D05}"/>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5" name="Footer Placeholder 4">
            <a:extLst>
              <a:ext uri="{FF2B5EF4-FFF2-40B4-BE49-F238E27FC236}">
                <a16:creationId xmlns:a16="http://schemas.microsoft.com/office/drawing/2014/main" id="{F9C61018-75BB-44C8-2FE2-8AE6A31B3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119C2-27BD-DA32-B2D3-8E1263665204}"/>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302510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E2C2-C7FF-7B2C-8125-7C5D0A7EF5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3D124B-5DD2-9CAB-2409-4AFA3290DE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D7DEB-C097-889A-3705-4CF4A002D529}"/>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5" name="Footer Placeholder 4">
            <a:extLst>
              <a:ext uri="{FF2B5EF4-FFF2-40B4-BE49-F238E27FC236}">
                <a16:creationId xmlns:a16="http://schemas.microsoft.com/office/drawing/2014/main" id="{8A2E4E0F-90BE-49AC-E510-7A44FA774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3C894-672A-981F-A376-D834409CD5FF}"/>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2061246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A2A34B-33B4-CFC7-CE6B-4F43EB564A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7D490-ED7F-3694-13FC-0579ED33AA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FB781-A729-FCDB-D3AF-801D0E3C46A6}"/>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5" name="Footer Placeholder 4">
            <a:extLst>
              <a:ext uri="{FF2B5EF4-FFF2-40B4-BE49-F238E27FC236}">
                <a16:creationId xmlns:a16="http://schemas.microsoft.com/office/drawing/2014/main" id="{EAF80BA8-2063-B3EE-6D1C-957884CC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05DDD-F135-CEDE-1410-79EE6FF00E31}"/>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6533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32FB-F515-2D46-2804-0D1A88C3B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3E76C9-64B3-0CC9-D33A-E54AA332B3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BB2E3-EC3A-3820-4073-34E43EF1725E}"/>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5" name="Footer Placeholder 4">
            <a:extLst>
              <a:ext uri="{FF2B5EF4-FFF2-40B4-BE49-F238E27FC236}">
                <a16:creationId xmlns:a16="http://schemas.microsoft.com/office/drawing/2014/main" id="{A9C9509F-3340-43E9-C91A-3F77BE2C5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73234-DB0F-4EB1-3FB8-4029FEBBE7AD}"/>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279652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8BB7-316D-6EEC-ABD4-B8BB900F79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2AA6B1-42B6-17D2-72B0-AD64C69BAB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34513-1DC1-2D79-DDD1-6748D34AC027}"/>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5" name="Footer Placeholder 4">
            <a:extLst>
              <a:ext uri="{FF2B5EF4-FFF2-40B4-BE49-F238E27FC236}">
                <a16:creationId xmlns:a16="http://schemas.microsoft.com/office/drawing/2014/main" id="{5AB8964E-49D3-85B6-CBA5-028CCA2D1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551A8-2539-33BE-0D5E-272724A1F5ED}"/>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255914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FDFB0-562C-4BF8-8594-073D4B48B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169D7-EAD4-F83A-748C-B9A7D29FDE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67FE1-488D-1A8A-8CFE-26081BFE8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32A3C6-C635-CBD0-A3F0-7BFF439A1343}"/>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6" name="Footer Placeholder 5">
            <a:extLst>
              <a:ext uri="{FF2B5EF4-FFF2-40B4-BE49-F238E27FC236}">
                <a16:creationId xmlns:a16="http://schemas.microsoft.com/office/drawing/2014/main" id="{044841C8-61AA-718F-4741-CEB33A10B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A2273-2EC7-1595-D037-FC8F50649185}"/>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287966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C0B5-D7E0-309E-49D5-01BAC0383F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9CE14-8D6B-6CA9-127D-BCD963F6F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8B4C6-D692-1D4C-CD0A-EE802F6D81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7F0C4-104A-8BA7-829E-4EFD55C3A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BD4DF-991C-47A9-5709-AC9D4DCD33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27962-3E25-73CA-15DB-0CE0673531A8}"/>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8" name="Footer Placeholder 7">
            <a:extLst>
              <a:ext uri="{FF2B5EF4-FFF2-40B4-BE49-F238E27FC236}">
                <a16:creationId xmlns:a16="http://schemas.microsoft.com/office/drawing/2014/main" id="{A18B2F0A-5A5F-C380-00F4-BC8A4E1A5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454F6F-92E0-88F7-F9C8-270C7A3CE6F3}"/>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163690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6B6A-0920-5E29-14EC-E2D39A5D1E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717503-3642-DFE9-E409-E6C1CC3038F6}"/>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4" name="Footer Placeholder 3">
            <a:extLst>
              <a:ext uri="{FF2B5EF4-FFF2-40B4-BE49-F238E27FC236}">
                <a16:creationId xmlns:a16="http://schemas.microsoft.com/office/drawing/2014/main" id="{11EA2B8D-3CAB-AC9C-2FD4-1A66F72F04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0CC14-8B2F-4F2E-D6C0-7E81A15FA67A}"/>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86016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DBAE1C-1C2E-5111-EAA9-B1E873EDA7DC}"/>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3" name="Footer Placeholder 2">
            <a:extLst>
              <a:ext uri="{FF2B5EF4-FFF2-40B4-BE49-F238E27FC236}">
                <a16:creationId xmlns:a16="http://schemas.microsoft.com/office/drawing/2014/main" id="{88975DCF-8CAD-48D8-0CA7-DB8B553180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FAE950-FB77-8A70-583A-B9B8CF0FA46F}"/>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327888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D010-E9A1-A347-0562-FA20684C8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6380D-9FEF-270F-B3AA-8A3A16AA3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0E27A7-6F2F-A020-7679-A29F577F0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7D93D-5435-A445-37DF-60E8673E3A6A}"/>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6" name="Footer Placeholder 5">
            <a:extLst>
              <a:ext uri="{FF2B5EF4-FFF2-40B4-BE49-F238E27FC236}">
                <a16:creationId xmlns:a16="http://schemas.microsoft.com/office/drawing/2014/main" id="{8B423A10-DCA4-8ED8-DD1D-D9035C766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815A7-BAFB-AE39-503D-5C742ADF24A3}"/>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35394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DBE5-8EB6-215A-CD9B-C49A033A5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F0B96D-E5C8-1D1C-417C-E7C5475E0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88B3F3-6B8E-57E6-8460-062FEC51B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32E0D-443D-3BDC-3A0B-89A23C2D0601}"/>
              </a:ext>
            </a:extLst>
          </p:cNvPr>
          <p:cNvSpPr>
            <a:spLocks noGrp="1"/>
          </p:cNvSpPr>
          <p:nvPr>
            <p:ph type="dt" sz="half" idx="10"/>
          </p:nvPr>
        </p:nvSpPr>
        <p:spPr/>
        <p:txBody>
          <a:bodyPr/>
          <a:lstStyle/>
          <a:p>
            <a:fld id="{3C65DD34-4FBE-481F-ACFD-E0B007C97D4B}" type="datetimeFigureOut">
              <a:rPr lang="en-US" smtClean="0"/>
              <a:t>11/27/2023</a:t>
            </a:fld>
            <a:endParaRPr lang="en-US"/>
          </a:p>
        </p:txBody>
      </p:sp>
      <p:sp>
        <p:nvSpPr>
          <p:cNvPr id="6" name="Footer Placeholder 5">
            <a:extLst>
              <a:ext uri="{FF2B5EF4-FFF2-40B4-BE49-F238E27FC236}">
                <a16:creationId xmlns:a16="http://schemas.microsoft.com/office/drawing/2014/main" id="{0C0C94E4-709B-3EC8-F78B-AC47A38D9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C4166-51B6-CC77-00A8-5338360A8543}"/>
              </a:ext>
            </a:extLst>
          </p:cNvPr>
          <p:cNvSpPr>
            <a:spLocks noGrp="1"/>
          </p:cNvSpPr>
          <p:nvPr>
            <p:ph type="sldNum" sz="quarter" idx="12"/>
          </p:nvPr>
        </p:nvSpPr>
        <p:spPr/>
        <p:txBody>
          <a:bodyPr/>
          <a:lstStyle/>
          <a:p>
            <a:fld id="{433F1B75-35E2-4E8D-A1F2-7350A9432D0E}" type="slidenum">
              <a:rPr lang="en-US" smtClean="0"/>
              <a:t>‹#›</a:t>
            </a:fld>
            <a:endParaRPr lang="en-US"/>
          </a:p>
        </p:txBody>
      </p:sp>
    </p:spTree>
    <p:extLst>
      <p:ext uri="{BB962C8B-B14F-4D97-AF65-F5344CB8AC3E}">
        <p14:creationId xmlns:p14="http://schemas.microsoft.com/office/powerpoint/2010/main" val="130690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E0BB2-F5EA-F046-38CC-E3B1EF76A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3A215D-2ACE-7710-F87D-D72D57FC4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A2F3A-2912-893E-613A-4AEFCCFB00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5DD34-4FBE-481F-ACFD-E0B007C97D4B}" type="datetimeFigureOut">
              <a:rPr lang="en-US" smtClean="0"/>
              <a:t>11/27/2023</a:t>
            </a:fld>
            <a:endParaRPr lang="en-US"/>
          </a:p>
        </p:txBody>
      </p:sp>
      <p:sp>
        <p:nvSpPr>
          <p:cNvPr id="5" name="Footer Placeholder 4">
            <a:extLst>
              <a:ext uri="{FF2B5EF4-FFF2-40B4-BE49-F238E27FC236}">
                <a16:creationId xmlns:a16="http://schemas.microsoft.com/office/drawing/2014/main" id="{58CB7F69-7376-EEF5-A248-3DDF28AFA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BC9FB2-62B5-7406-9564-6D3DCD97B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F1B75-35E2-4E8D-A1F2-7350A9432D0E}" type="slidenum">
              <a:rPr lang="en-US" smtClean="0"/>
              <a:t>‹#›</a:t>
            </a:fld>
            <a:endParaRPr lang="en-US"/>
          </a:p>
        </p:txBody>
      </p:sp>
    </p:spTree>
    <p:extLst>
      <p:ext uri="{BB962C8B-B14F-4D97-AF65-F5344CB8AC3E}">
        <p14:creationId xmlns:p14="http://schemas.microsoft.com/office/powerpoint/2010/main" val="33130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739F-3169-4F29-15F0-9997615C6417}"/>
              </a:ext>
            </a:extLst>
          </p:cNvPr>
          <p:cNvSpPr>
            <a:spLocks noGrp="1"/>
          </p:cNvSpPr>
          <p:nvPr>
            <p:ph type="ctrTitle" idx="4294967295"/>
          </p:nvPr>
        </p:nvSpPr>
        <p:spPr>
          <a:xfrm>
            <a:off x="-1" y="1155559"/>
            <a:ext cx="11927393" cy="2354403"/>
          </a:xfrm>
        </p:spPr>
        <p:txBody>
          <a:bodyPr>
            <a:normAutofit/>
          </a:bodyPr>
          <a:lstStyle/>
          <a:p>
            <a:pPr marL="0" marR="0" algn="ctr">
              <a:spcBef>
                <a:spcPts val="0"/>
              </a:spcBef>
              <a:spcAft>
                <a:spcPts val="0"/>
              </a:spcAft>
            </a:pPr>
            <a:r>
              <a:rPr lang="en-US" dirty="0"/>
              <a:t>Hopi </a:t>
            </a:r>
            <a:br>
              <a:rPr lang="en-US" dirty="0"/>
            </a:br>
            <a:r>
              <a:rPr lang="en-US" sz="2000" i="1" dirty="0" err="1">
                <a:effectLst/>
                <a:latin typeface="Calibri" panose="020F0502020204030204" pitchFamily="34" charset="0"/>
                <a:ea typeface="Calibri" panose="020F0502020204030204" pitchFamily="34" charset="0"/>
                <a:cs typeface="Calibri" panose="020F0502020204030204" pitchFamily="34" charset="0"/>
              </a:rPr>
              <a:t>Hopi</a:t>
            </a:r>
            <a:r>
              <a:rPr lang="en-US" sz="2000" i="1" dirty="0">
                <a:effectLst/>
                <a:latin typeface="Calibri" panose="020F0502020204030204" pitchFamily="34" charset="0"/>
                <a:ea typeface="Calibri" panose="020F0502020204030204" pitchFamily="34" charset="0"/>
                <a:cs typeface="Calibri" panose="020F0502020204030204" pitchFamily="34" charset="0"/>
              </a:rPr>
              <a:t> began as a gathering of different peoples from different directions of the earth. They call it the gathering of the clans.  They brought their own languages. The language we have now is a combination of all these languages.</a:t>
            </a:r>
            <a:r>
              <a:rPr lang="en-US" sz="2000" dirty="0">
                <a:effectLst/>
                <a:latin typeface="Calibri" panose="020F0502020204030204" pitchFamily="34" charset="0"/>
                <a:ea typeface="Calibri" panose="020F0502020204030204" pitchFamily="34" charset="0"/>
                <a:cs typeface="Calibri" panose="020F0502020204030204" pitchFamily="34" charset="0"/>
              </a:rPr>
              <a:t> </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Albert Sinquah, Sr., Deer Clan, Hopi/Tewa 2003</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dirty="0"/>
              <a:t> </a:t>
            </a:r>
          </a:p>
        </p:txBody>
      </p:sp>
    </p:spTree>
    <p:extLst>
      <p:ext uri="{BB962C8B-B14F-4D97-AF65-F5344CB8AC3E}">
        <p14:creationId xmlns:p14="http://schemas.microsoft.com/office/powerpoint/2010/main" val="265046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FB02397-ACCC-FDEA-5FB5-B659BA69E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D24F32-4B5E-456E-1B13-B56604F01269}"/>
              </a:ext>
            </a:extLst>
          </p:cNvPr>
          <p:cNvSpPr txBox="1"/>
          <p:nvPr/>
        </p:nvSpPr>
        <p:spPr>
          <a:xfrm>
            <a:off x="5244860" y="931653"/>
            <a:ext cx="7065973" cy="3416320"/>
          </a:xfrm>
          <a:prstGeom prst="rect">
            <a:avLst/>
          </a:prstGeom>
          <a:noFill/>
        </p:spPr>
        <p:txBody>
          <a:bodyPr wrap="none" rtlCol="0">
            <a:spAutoFit/>
          </a:bodyPr>
          <a:lstStyle/>
          <a:p>
            <a:r>
              <a:rPr lang="en-US" dirty="0"/>
              <a:t>First section of katsina dolls</a:t>
            </a:r>
          </a:p>
          <a:p>
            <a:pPr marL="285750" indent="-285750">
              <a:buFont typeface="Arial" panose="020B0604020202020204" pitchFamily="34" charset="0"/>
              <a:buChar char="•"/>
            </a:pPr>
            <a:r>
              <a:rPr lang="en-US" dirty="0"/>
              <a:t>Note that they are arranged without regard to when they were</a:t>
            </a:r>
          </a:p>
          <a:p>
            <a:r>
              <a:rPr lang="en-US" dirty="0"/>
              <a:t>carved.  Gloria Lomahaftewa selected dolls based on accuracy of </a:t>
            </a:r>
          </a:p>
          <a:p>
            <a:r>
              <a:rPr lang="en-US" dirty="0"/>
              <a:t>representation. </a:t>
            </a:r>
          </a:p>
          <a:p>
            <a:endParaRPr lang="en-US" dirty="0"/>
          </a:p>
          <a:p>
            <a:pPr marL="285750" indent="-285750">
              <a:buFont typeface="Arial" panose="020B0604020202020204" pitchFamily="34" charset="0"/>
              <a:buChar char="•"/>
            </a:pPr>
            <a:r>
              <a:rPr lang="en-US" dirty="0"/>
              <a:t>The carvings on the top shelf are associated with Soyalung, the Winter</a:t>
            </a:r>
          </a:p>
          <a:p>
            <a:r>
              <a:rPr lang="en-US" dirty="0"/>
              <a:t> Solstice ceremony and Ahöla is the first ceremonial figure to appear in</a:t>
            </a:r>
          </a:p>
          <a:p>
            <a:r>
              <a:rPr lang="en-US" dirty="0"/>
              <a:t>the village, to symbolically open the village’s doors. </a:t>
            </a:r>
          </a:p>
          <a:p>
            <a:endParaRPr lang="en-US" dirty="0"/>
          </a:p>
          <a:p>
            <a:pPr marL="285750" indent="-285750">
              <a:buFont typeface="Arial" panose="020B0604020202020204" pitchFamily="34" charset="0"/>
              <a:buChar char="•"/>
            </a:pPr>
            <a:r>
              <a:rPr lang="en-US" dirty="0"/>
              <a:t>The next three shelves are associated with Powamuya or Bean Dance.</a:t>
            </a:r>
          </a:p>
          <a:p>
            <a:r>
              <a:rPr lang="en-US" dirty="0"/>
              <a:t>Among many other gifts given by the Katsinam is the gift of bean sprouts. </a:t>
            </a:r>
          </a:p>
          <a:p>
            <a:endParaRPr lang="en-US" dirty="0"/>
          </a:p>
        </p:txBody>
      </p:sp>
      <p:pic>
        <p:nvPicPr>
          <p:cNvPr id="3" name="Picture 2" descr="File: 'Z0002639'">
            <a:extLst>
              <a:ext uri="{FF2B5EF4-FFF2-40B4-BE49-F238E27FC236}">
                <a16:creationId xmlns:a16="http://schemas.microsoft.com/office/drawing/2014/main" id="{D12E8BD6-1604-813B-E6B3-D47EB1C6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928" y="4180523"/>
            <a:ext cx="1391072" cy="1920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3E1918-FED1-EBE8-6194-B3CAB89374A7}"/>
              </a:ext>
            </a:extLst>
          </p:cNvPr>
          <p:cNvSpPr txBox="1"/>
          <p:nvPr/>
        </p:nvSpPr>
        <p:spPr>
          <a:xfrm>
            <a:off x="6096000" y="4390085"/>
            <a:ext cx="5599543" cy="1754326"/>
          </a:xfrm>
          <a:prstGeom prst="rect">
            <a:avLst/>
          </a:prstGeom>
          <a:noFill/>
        </p:spPr>
        <p:txBody>
          <a:bodyPr wrap="square" rtlCol="0">
            <a:spAutoFit/>
          </a:bodyPr>
          <a:lstStyle/>
          <a:p>
            <a:r>
              <a:rPr lang="en-US" dirty="0" err="1"/>
              <a:t>Si’oho’te</a:t>
            </a:r>
            <a:r>
              <a:rPr lang="en-US" dirty="0"/>
              <a:t>, c. 1900</a:t>
            </a:r>
          </a:p>
          <a:p>
            <a:pPr marL="285750" indent="-285750">
              <a:buFont typeface="Arial" panose="020B0604020202020204" pitchFamily="34" charset="0"/>
              <a:buChar char="•"/>
            </a:pPr>
            <a:r>
              <a:rPr lang="en-US" dirty="0"/>
              <a:t>Some of the older carvings have carefully crafted and embroidered clothing. </a:t>
            </a:r>
          </a:p>
          <a:p>
            <a:endParaRPr lang="en-US" dirty="0"/>
          </a:p>
          <a:p>
            <a:endParaRPr lang="en-US" dirty="0"/>
          </a:p>
          <a:p>
            <a:r>
              <a:rPr lang="en-US" dirty="0"/>
              <a:t> </a:t>
            </a:r>
          </a:p>
        </p:txBody>
      </p:sp>
    </p:spTree>
    <p:extLst>
      <p:ext uri="{BB962C8B-B14F-4D97-AF65-F5344CB8AC3E}">
        <p14:creationId xmlns:p14="http://schemas.microsoft.com/office/powerpoint/2010/main" val="196844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0A98F79-89B6-9D14-497C-8D394791F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268" y="24015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DF0E0FA-877C-6A43-BF19-9E87898779CC}"/>
              </a:ext>
            </a:extLst>
          </p:cNvPr>
          <p:cNvSpPr txBox="1"/>
          <p:nvPr/>
        </p:nvSpPr>
        <p:spPr>
          <a:xfrm>
            <a:off x="7930836" y="1901228"/>
            <a:ext cx="3031151" cy="646331"/>
          </a:xfrm>
          <a:prstGeom prst="rect">
            <a:avLst/>
          </a:prstGeom>
          <a:noFill/>
        </p:spPr>
        <p:txBody>
          <a:bodyPr wrap="none" rtlCol="0">
            <a:spAutoFit/>
          </a:bodyPr>
          <a:lstStyle/>
          <a:p>
            <a:r>
              <a:rPr lang="en-US" dirty="0"/>
              <a:t>Clifford Lomahaftewa</a:t>
            </a:r>
          </a:p>
          <a:p>
            <a:r>
              <a:rPr lang="en-US" dirty="0"/>
              <a:t>Scorpion katsina carving, 1997</a:t>
            </a:r>
          </a:p>
        </p:txBody>
      </p:sp>
      <p:pic>
        <p:nvPicPr>
          <p:cNvPr id="1026" name="Picture 2" descr="File: 'Z0010985'">
            <a:extLst>
              <a:ext uri="{FF2B5EF4-FFF2-40B4-BE49-F238E27FC236}">
                <a16:creationId xmlns:a16="http://schemas.microsoft.com/office/drawing/2014/main" id="{82D351BC-6116-170A-03A2-546E2DF4FB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59" t="2663" r="22243" b="8448"/>
          <a:stretch/>
        </p:blipFill>
        <p:spPr bwMode="auto">
          <a:xfrm>
            <a:off x="8187582" y="2669309"/>
            <a:ext cx="1750746"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88A8C51-18DD-A40B-33AC-644590520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ile: '0113329b'">
            <a:extLst>
              <a:ext uri="{FF2B5EF4-FFF2-40B4-BE49-F238E27FC236}">
                <a16:creationId xmlns:a16="http://schemas.microsoft.com/office/drawing/2014/main" id="{7A48D91B-27CF-E04B-97B7-492694A2D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67" t="20772" r="35518"/>
          <a:stretch/>
        </p:blipFill>
        <p:spPr bwMode="auto">
          <a:xfrm>
            <a:off x="6209444" y="0"/>
            <a:ext cx="1091314" cy="1554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5599A1-8DE2-2BEA-9A81-B7035F7B3DA2}"/>
              </a:ext>
            </a:extLst>
          </p:cNvPr>
          <p:cNvSpPr txBox="1"/>
          <p:nvPr/>
        </p:nvSpPr>
        <p:spPr>
          <a:xfrm>
            <a:off x="7409439" y="281954"/>
            <a:ext cx="6096000" cy="1477328"/>
          </a:xfrm>
          <a:prstGeom prst="rect">
            <a:avLst/>
          </a:prstGeom>
          <a:noFill/>
        </p:spPr>
        <p:txBody>
          <a:bodyPr wrap="square">
            <a:spAutoFit/>
          </a:bodyPr>
          <a:lstStyle/>
          <a:p>
            <a:r>
              <a:rPr lang="en-US" dirty="0" err="1"/>
              <a:t>Wakaskatsinmana</a:t>
            </a:r>
            <a:r>
              <a:rPr lang="en-US" dirty="0"/>
              <a:t>/Cow Maiden 1970</a:t>
            </a:r>
          </a:p>
          <a:p>
            <a:r>
              <a:rPr lang="en-US" dirty="0"/>
              <a:t>Arnold Taylor, </a:t>
            </a:r>
            <a:r>
              <a:rPr lang="en-US" dirty="0" err="1"/>
              <a:t>Sungopovi</a:t>
            </a:r>
            <a:r>
              <a:rPr lang="en-US" dirty="0"/>
              <a:t> </a:t>
            </a:r>
          </a:p>
          <a:p>
            <a:r>
              <a:rPr lang="en-US" dirty="0"/>
              <a:t>Appears in mixed katsina dances.</a:t>
            </a:r>
          </a:p>
          <a:p>
            <a:r>
              <a:rPr lang="en-US" dirty="0"/>
              <a:t>It personifies animal life and sings songs</a:t>
            </a:r>
          </a:p>
          <a:p>
            <a:r>
              <a:rPr lang="en-US" dirty="0"/>
              <a:t>For bountiful moisture. </a:t>
            </a:r>
          </a:p>
        </p:txBody>
      </p:sp>
    </p:spTree>
    <p:extLst>
      <p:ext uri="{BB962C8B-B14F-4D97-AF65-F5344CB8AC3E}">
        <p14:creationId xmlns:p14="http://schemas.microsoft.com/office/powerpoint/2010/main" val="381773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141E8FA-3CD1-CCD2-3395-9B506855C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55" y="328036"/>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829A789-E9FF-1EC8-5A44-02D8941E7261}"/>
              </a:ext>
            </a:extLst>
          </p:cNvPr>
          <p:cNvSpPr txBox="1"/>
          <p:nvPr/>
        </p:nvSpPr>
        <p:spPr>
          <a:xfrm>
            <a:off x="6594764" y="3057236"/>
            <a:ext cx="4387272" cy="1477328"/>
          </a:xfrm>
          <a:prstGeom prst="rect">
            <a:avLst/>
          </a:prstGeom>
          <a:noFill/>
        </p:spPr>
        <p:txBody>
          <a:bodyPr wrap="square" rtlCol="0">
            <a:spAutoFit/>
          </a:bodyPr>
          <a:lstStyle/>
          <a:p>
            <a:r>
              <a:rPr lang="en-US" dirty="0"/>
              <a:t> William Quotskuyva (1909-1999)</a:t>
            </a:r>
          </a:p>
          <a:p>
            <a:r>
              <a:rPr lang="en-US" dirty="0"/>
              <a:t>Katsina set representing a Mixed Katsina Dance. The elder man takes care of the Katsinam and encourages them in their singing.</a:t>
            </a:r>
          </a:p>
        </p:txBody>
      </p:sp>
      <p:sp>
        <p:nvSpPr>
          <p:cNvPr id="3" name="TextBox 2">
            <a:extLst>
              <a:ext uri="{FF2B5EF4-FFF2-40B4-BE49-F238E27FC236}">
                <a16:creationId xmlns:a16="http://schemas.microsoft.com/office/drawing/2014/main" id="{93D29C24-78A7-C623-CCD9-3751868ECD3C}"/>
              </a:ext>
            </a:extLst>
          </p:cNvPr>
          <p:cNvSpPr txBox="1"/>
          <p:nvPr/>
        </p:nvSpPr>
        <p:spPr>
          <a:xfrm>
            <a:off x="6594764" y="572654"/>
            <a:ext cx="5453481" cy="2308324"/>
          </a:xfrm>
          <a:prstGeom prst="rect">
            <a:avLst/>
          </a:prstGeom>
          <a:noFill/>
        </p:spPr>
        <p:txBody>
          <a:bodyPr wrap="none" rtlCol="0">
            <a:spAutoFit/>
          </a:bodyPr>
          <a:lstStyle/>
          <a:p>
            <a:r>
              <a:rPr lang="en-US" dirty="0"/>
              <a:t>Night and Day Dances</a:t>
            </a:r>
          </a:p>
          <a:p>
            <a:r>
              <a:rPr lang="en-US" dirty="0"/>
              <a:t>In the colder months ceremonies are conducted in the </a:t>
            </a:r>
          </a:p>
          <a:p>
            <a:r>
              <a:rPr lang="en-US" dirty="0"/>
              <a:t>Kivas. </a:t>
            </a:r>
          </a:p>
          <a:p>
            <a:endParaRPr lang="en-US" dirty="0"/>
          </a:p>
          <a:p>
            <a:r>
              <a:rPr lang="en-US" dirty="0"/>
              <a:t>Day dances begin in spring at the start of planting time. </a:t>
            </a:r>
          </a:p>
          <a:p>
            <a:r>
              <a:rPr lang="en-US" dirty="0"/>
              <a:t>They are held in the village plazas at corn planting time </a:t>
            </a:r>
          </a:p>
          <a:p>
            <a:r>
              <a:rPr lang="en-US" dirty="0"/>
              <a:t>As prayers for the special blessings of rain are needed to</a:t>
            </a:r>
          </a:p>
          <a:p>
            <a:r>
              <a:rPr lang="en-US" dirty="0"/>
              <a:t>bring life and growth to the young plants. </a:t>
            </a:r>
          </a:p>
        </p:txBody>
      </p:sp>
    </p:spTree>
    <p:extLst>
      <p:ext uri="{BB962C8B-B14F-4D97-AF65-F5344CB8AC3E}">
        <p14:creationId xmlns:p14="http://schemas.microsoft.com/office/powerpoint/2010/main" val="81935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File: 'Z0010984'">
            <a:extLst>
              <a:ext uri="{FF2B5EF4-FFF2-40B4-BE49-F238E27FC236}">
                <a16:creationId xmlns:a16="http://schemas.microsoft.com/office/drawing/2014/main" id="{B8206800-B3BE-99A7-ED34-F7196EECE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51" y="1544455"/>
            <a:ext cx="6096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10B770-79B8-0B0E-8F5E-395A8FF0E7B0}"/>
              </a:ext>
            </a:extLst>
          </p:cNvPr>
          <p:cNvSpPr txBox="1"/>
          <p:nvPr/>
        </p:nvSpPr>
        <p:spPr>
          <a:xfrm>
            <a:off x="6668655" y="1876964"/>
            <a:ext cx="3580577" cy="3139321"/>
          </a:xfrm>
          <a:prstGeom prst="rect">
            <a:avLst/>
          </a:prstGeom>
          <a:noFill/>
        </p:spPr>
        <p:txBody>
          <a:bodyPr wrap="square" rtlCol="0">
            <a:spAutoFit/>
          </a:bodyPr>
          <a:lstStyle/>
          <a:p>
            <a:r>
              <a:rPr lang="en-US" dirty="0"/>
              <a:t>They are sometimes referred to as</a:t>
            </a:r>
          </a:p>
          <a:p>
            <a:r>
              <a:rPr lang="en-US" dirty="0"/>
              <a:t>Sacred clowns to differentiate them from the circus clowns that visitors might be thinking of. They teach by showing how not to behave. They make fun of people and are punished by the Whipper Katsinam.</a:t>
            </a:r>
          </a:p>
          <a:p>
            <a:endParaRPr lang="en-US" dirty="0"/>
          </a:p>
          <a:p>
            <a:endParaRPr lang="en-US" dirty="0"/>
          </a:p>
          <a:p>
            <a:r>
              <a:rPr lang="en-US" dirty="0"/>
              <a:t>Neil David, Sr. Hopi-Tewa, 1987</a:t>
            </a:r>
          </a:p>
          <a:p>
            <a:r>
              <a:rPr lang="en-US" dirty="0"/>
              <a:t>3827-5</a:t>
            </a:r>
          </a:p>
        </p:txBody>
      </p:sp>
      <p:sp>
        <p:nvSpPr>
          <p:cNvPr id="3" name="TextBox 2">
            <a:extLst>
              <a:ext uri="{FF2B5EF4-FFF2-40B4-BE49-F238E27FC236}">
                <a16:creationId xmlns:a16="http://schemas.microsoft.com/office/drawing/2014/main" id="{27545340-4128-D023-35BF-CAFDD10516ED}"/>
              </a:ext>
            </a:extLst>
          </p:cNvPr>
          <p:cNvSpPr txBox="1"/>
          <p:nvPr/>
        </p:nvSpPr>
        <p:spPr>
          <a:xfrm>
            <a:off x="544945" y="942109"/>
            <a:ext cx="11259685" cy="646331"/>
          </a:xfrm>
          <a:prstGeom prst="rect">
            <a:avLst/>
          </a:prstGeom>
          <a:noFill/>
        </p:spPr>
        <p:txBody>
          <a:bodyPr wrap="none" rtlCol="0">
            <a:spAutoFit/>
          </a:bodyPr>
          <a:lstStyle/>
          <a:p>
            <a:r>
              <a:rPr lang="en-US" dirty="0"/>
              <a:t>Clowns</a:t>
            </a:r>
          </a:p>
          <a:p>
            <a:r>
              <a:rPr lang="en-US" dirty="0"/>
              <a:t>There are several types of clowns, one of which if the </a:t>
            </a:r>
            <a:r>
              <a:rPr lang="en-US" dirty="0" err="1"/>
              <a:t>Koyaala</a:t>
            </a:r>
            <a:r>
              <a:rPr lang="en-US" dirty="0"/>
              <a:t>, the Hano clowns of First Mesa. They are not Katsinam.  </a:t>
            </a:r>
          </a:p>
        </p:txBody>
      </p:sp>
    </p:spTree>
    <p:extLst>
      <p:ext uri="{BB962C8B-B14F-4D97-AF65-F5344CB8AC3E}">
        <p14:creationId xmlns:p14="http://schemas.microsoft.com/office/powerpoint/2010/main" val="1146321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B9A98B-CBAE-2DAE-18C1-F1955A077D03}"/>
              </a:ext>
            </a:extLst>
          </p:cNvPr>
          <p:cNvSpPr txBox="1"/>
          <p:nvPr/>
        </p:nvSpPr>
        <p:spPr>
          <a:xfrm>
            <a:off x="3287568" y="1517200"/>
            <a:ext cx="4101523" cy="3416320"/>
          </a:xfrm>
          <a:prstGeom prst="rect">
            <a:avLst/>
          </a:prstGeom>
          <a:noFill/>
        </p:spPr>
        <p:txBody>
          <a:bodyPr wrap="square" rtlCol="0">
            <a:spAutoFit/>
          </a:bodyPr>
          <a:lstStyle/>
          <a:p>
            <a:r>
              <a:rPr lang="en-US" dirty="0"/>
              <a:t>Niman Ceremony/Home Dance in July when the Katsinam who have been in the</a:t>
            </a:r>
          </a:p>
          <a:p>
            <a:r>
              <a:rPr lang="en-US" dirty="0"/>
              <a:t>Villages in their physical form return to their spiritual home. </a:t>
            </a:r>
          </a:p>
          <a:p>
            <a:endParaRPr lang="en-US" dirty="0"/>
          </a:p>
          <a:p>
            <a:r>
              <a:rPr lang="en-US" dirty="0"/>
              <a:t>Tino Youvella, Hemis Katsina, 1983</a:t>
            </a:r>
          </a:p>
          <a:p>
            <a:r>
              <a:rPr lang="en-US" dirty="0"/>
              <a:t>These figures are shown in the Naha painting bearing gifts of corn and melons that represent the bounty of the harvest. In addition to the cloud shaped headpiece, the tiny feathers on top also represent clouds. </a:t>
            </a:r>
          </a:p>
        </p:txBody>
      </p:sp>
      <p:pic>
        <p:nvPicPr>
          <p:cNvPr id="3" name="Picture 2" descr="File: 'Z0010979'">
            <a:extLst>
              <a:ext uri="{FF2B5EF4-FFF2-40B4-BE49-F238E27FC236}">
                <a16:creationId xmlns:a16="http://schemas.microsoft.com/office/drawing/2014/main" id="{9CFBE22B-C308-6888-0754-CA2FB3AC4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68" y="288781"/>
            <a:ext cx="30099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927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DEF913-BA58-4233-EA9A-FD4EE7A598EE}"/>
              </a:ext>
            </a:extLst>
          </p:cNvPr>
          <p:cNvSpPr txBox="1"/>
          <p:nvPr/>
        </p:nvSpPr>
        <p:spPr>
          <a:xfrm>
            <a:off x="6469811" y="560717"/>
            <a:ext cx="5592880" cy="5632311"/>
          </a:xfrm>
          <a:prstGeom prst="rect">
            <a:avLst/>
          </a:prstGeom>
          <a:noFill/>
        </p:spPr>
        <p:txBody>
          <a:bodyPr wrap="square" rtlCol="0">
            <a:spAutoFit/>
          </a:bodyPr>
          <a:lstStyle/>
          <a:p>
            <a:r>
              <a:rPr lang="en-US" dirty="0"/>
              <a:t>Changes in carving styles</a:t>
            </a:r>
          </a:p>
          <a:p>
            <a:endParaRPr lang="en-US" dirty="0"/>
          </a:p>
          <a:p>
            <a:pPr marL="285750" indent="-285750">
              <a:buFont typeface="Arial" panose="020B0604020202020204" pitchFamily="34" charset="0"/>
              <a:buChar char="•"/>
            </a:pPr>
            <a:r>
              <a:rPr lang="en-US" dirty="0"/>
              <a:t>Top three shelves are from the Goldwater Collection, </a:t>
            </a:r>
          </a:p>
          <a:p>
            <a:r>
              <a:rPr lang="en-US" dirty="0"/>
              <a:t>      given in 1964, during his Presidential campaign. </a:t>
            </a:r>
          </a:p>
          <a:p>
            <a:endParaRPr lang="en-US" dirty="0"/>
          </a:p>
          <a:p>
            <a:pPr marL="285750" indent="-285750">
              <a:buFont typeface="Arial" panose="020B0604020202020204" pitchFamily="34" charset="0"/>
              <a:buChar char="•"/>
            </a:pPr>
            <a:r>
              <a:rPr lang="en-US" dirty="0"/>
              <a:t>Senator Goldwater was introduced to the Hopi ceremonies as a boy by architect John Rinker Kibbey.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figures are carved from cottonwood root. </a:t>
            </a:r>
          </a:p>
          <a:p>
            <a:pPr marL="285750" indent="-285750">
              <a:buFont typeface="Arial" panose="020B0604020202020204" pitchFamily="34" charset="0"/>
              <a:buChar char="•"/>
            </a:pPr>
            <a:r>
              <a:rPr lang="en-US" dirty="0"/>
              <a:t>Note the change in carving styles over time, becoming increasingly detailed and animated. </a:t>
            </a:r>
          </a:p>
          <a:p>
            <a:pPr marL="285750" indent="-285750">
              <a:buFont typeface="Arial" panose="020B0604020202020204" pitchFamily="34" charset="0"/>
              <a:buChar char="•"/>
            </a:pPr>
            <a:r>
              <a:rPr lang="en-US" dirty="0"/>
              <a:t>The use of Dremel tools influenced the ability to add detail.</a:t>
            </a:r>
          </a:p>
          <a:p>
            <a:pPr marL="285750" indent="-285750">
              <a:buFont typeface="Arial" panose="020B0604020202020204" pitchFamily="34" charset="0"/>
              <a:buChar char="•"/>
            </a:pPr>
            <a:r>
              <a:rPr lang="en-US" dirty="0"/>
              <a:t>With the passage </a:t>
            </a:r>
            <a:r>
              <a:rPr lang="en-US"/>
              <a:t>of time </a:t>
            </a:r>
            <a:r>
              <a:rPr lang="en-US" dirty="0"/>
              <a:t>fabric clothing, Douglas fir ruffs, yarn and feathers have given way to amazingly finely carved figures, with many carved from one piece.</a:t>
            </a:r>
          </a:p>
          <a:p>
            <a:pPr marL="285750" indent="-285750">
              <a:buFont typeface="Arial" panose="020B0604020202020204" pitchFamily="34" charset="0"/>
              <a:buChar char="•"/>
            </a:pPr>
            <a:r>
              <a:rPr lang="en-US" dirty="0"/>
              <a:t>Also mineral paint, changed to tempera, acrylic, and eventually to stains.  </a:t>
            </a:r>
          </a:p>
          <a:p>
            <a:r>
              <a:rPr lang="en-US" dirty="0"/>
              <a:t> </a:t>
            </a:r>
          </a:p>
        </p:txBody>
      </p:sp>
      <p:pic>
        <p:nvPicPr>
          <p:cNvPr id="3" name="Picture 2">
            <a:extLst>
              <a:ext uri="{FF2B5EF4-FFF2-40B4-BE49-F238E27FC236}">
                <a16:creationId xmlns:a16="http://schemas.microsoft.com/office/drawing/2014/main" id="{997C9640-A83F-654B-F263-35E1B3B85058}"/>
              </a:ext>
            </a:extLst>
          </p:cNvPr>
          <p:cNvPicPr>
            <a:picLocks noChangeAspect="1"/>
          </p:cNvPicPr>
          <p:nvPr/>
        </p:nvPicPr>
        <p:blipFill>
          <a:blip r:embed="rId2"/>
          <a:stretch>
            <a:fillRect/>
          </a:stretch>
        </p:blipFill>
        <p:spPr>
          <a:xfrm>
            <a:off x="-175405" y="439464"/>
            <a:ext cx="6645216" cy="4298053"/>
          </a:xfrm>
          <a:prstGeom prst="rect">
            <a:avLst/>
          </a:prstGeom>
        </p:spPr>
      </p:pic>
    </p:spTree>
    <p:extLst>
      <p:ext uri="{BB962C8B-B14F-4D97-AF65-F5344CB8AC3E}">
        <p14:creationId xmlns:p14="http://schemas.microsoft.com/office/powerpoint/2010/main" val="48329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1E6C08B-2637-7604-9735-58B879A05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52" t="8546" r="14326" b="13122"/>
          <a:stretch/>
        </p:blipFill>
        <p:spPr bwMode="auto">
          <a:xfrm>
            <a:off x="396770" y="411480"/>
            <a:ext cx="1854928" cy="3017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 'Z0013920'">
            <a:extLst>
              <a:ext uri="{FF2B5EF4-FFF2-40B4-BE49-F238E27FC236}">
                <a16:creationId xmlns:a16="http://schemas.microsoft.com/office/drawing/2014/main" id="{42CC9D40-831C-AFF1-5AC3-1567B63114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45" t="7727" r="15454" b="10657"/>
          <a:stretch/>
        </p:blipFill>
        <p:spPr bwMode="auto">
          <a:xfrm>
            <a:off x="264526" y="3794760"/>
            <a:ext cx="2599254" cy="2651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2FD074-2875-2A84-23F3-56F94BC3D6CC}"/>
              </a:ext>
            </a:extLst>
          </p:cNvPr>
          <p:cNvSpPr txBox="1"/>
          <p:nvPr/>
        </p:nvSpPr>
        <p:spPr>
          <a:xfrm>
            <a:off x="3365369" y="4308049"/>
            <a:ext cx="7636706" cy="923330"/>
          </a:xfrm>
          <a:prstGeom prst="rect">
            <a:avLst/>
          </a:prstGeom>
          <a:noFill/>
        </p:spPr>
        <p:txBody>
          <a:bodyPr wrap="none" rtlCol="0">
            <a:spAutoFit/>
          </a:bodyPr>
          <a:lstStyle/>
          <a:p>
            <a:r>
              <a:rPr lang="en-US" i="0" dirty="0">
                <a:solidFill>
                  <a:srgbClr val="30383D"/>
                </a:solidFill>
                <a:effectLst/>
                <a:latin typeface="Open Sans" panose="020B0606030504020204" pitchFamily="34" charset="0"/>
              </a:rPr>
              <a:t>Turkey Katsina. Ros George, 1988. The carving is posed with dramatic </a:t>
            </a:r>
          </a:p>
          <a:p>
            <a:r>
              <a:rPr lang="en-US" i="0" dirty="0">
                <a:solidFill>
                  <a:srgbClr val="30383D"/>
                </a:solidFill>
                <a:effectLst/>
                <a:latin typeface="Open Sans" panose="020B0606030504020204" pitchFamily="34" charset="0"/>
              </a:rPr>
              <a:t>tension shown in every muscle, and hands and feet take on a </a:t>
            </a:r>
          </a:p>
          <a:p>
            <a:r>
              <a:rPr lang="en-US" i="0" dirty="0">
                <a:solidFill>
                  <a:srgbClr val="30383D"/>
                </a:solidFill>
                <a:effectLst/>
                <a:latin typeface="Open Sans" panose="020B0606030504020204" pitchFamily="34" charset="0"/>
              </a:rPr>
              <a:t>human/bird-like quality. </a:t>
            </a:r>
            <a:endParaRPr lang="en-US" dirty="0"/>
          </a:p>
        </p:txBody>
      </p:sp>
      <p:sp>
        <p:nvSpPr>
          <p:cNvPr id="4" name="TextBox 3">
            <a:extLst>
              <a:ext uri="{FF2B5EF4-FFF2-40B4-BE49-F238E27FC236}">
                <a16:creationId xmlns:a16="http://schemas.microsoft.com/office/drawing/2014/main" id="{5C45C0E9-F20F-4628-3C87-C7CDDB76A59A}"/>
              </a:ext>
            </a:extLst>
          </p:cNvPr>
          <p:cNvSpPr txBox="1"/>
          <p:nvPr/>
        </p:nvSpPr>
        <p:spPr>
          <a:xfrm>
            <a:off x="3029527" y="932873"/>
            <a:ext cx="2087431" cy="369332"/>
          </a:xfrm>
          <a:prstGeom prst="rect">
            <a:avLst/>
          </a:prstGeom>
          <a:noFill/>
        </p:spPr>
        <p:txBody>
          <a:bodyPr wrap="none" rtlCol="0">
            <a:spAutoFit/>
          </a:bodyPr>
          <a:lstStyle/>
          <a:p>
            <a:r>
              <a:rPr lang="en-US" dirty="0" err="1"/>
              <a:t>Sa’lakwmana</a:t>
            </a:r>
            <a:r>
              <a:rPr lang="en-US" dirty="0"/>
              <a:t>, 1890s</a:t>
            </a:r>
          </a:p>
        </p:txBody>
      </p:sp>
    </p:spTree>
    <p:extLst>
      <p:ext uri="{BB962C8B-B14F-4D97-AF65-F5344CB8AC3E}">
        <p14:creationId xmlns:p14="http://schemas.microsoft.com/office/powerpoint/2010/main" val="3667984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D4DB74F-3E56-9A72-4483-26940C411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DC93F1B-426B-B991-317A-AF2908747405}"/>
              </a:ext>
            </a:extLst>
          </p:cNvPr>
          <p:cNvSpPr txBox="1"/>
          <p:nvPr/>
        </p:nvSpPr>
        <p:spPr>
          <a:xfrm>
            <a:off x="5247324" y="138545"/>
            <a:ext cx="3499511" cy="646331"/>
          </a:xfrm>
          <a:prstGeom prst="rect">
            <a:avLst/>
          </a:prstGeom>
          <a:noFill/>
        </p:spPr>
        <p:txBody>
          <a:bodyPr wrap="square" rtlCol="0">
            <a:spAutoFit/>
          </a:bodyPr>
          <a:lstStyle/>
          <a:p>
            <a:r>
              <a:rPr lang="en-US" dirty="0" err="1"/>
              <a:t>Puch’tihu</a:t>
            </a:r>
            <a:r>
              <a:rPr lang="en-US" dirty="0"/>
              <a:t> or cradle katsinas</a:t>
            </a:r>
          </a:p>
          <a:p>
            <a:endParaRPr lang="en-US" dirty="0"/>
          </a:p>
        </p:txBody>
      </p:sp>
      <p:pic>
        <p:nvPicPr>
          <p:cNvPr id="2050" name="Picture 2" descr="File: 'Z0002640'">
            <a:extLst>
              <a:ext uri="{FF2B5EF4-FFF2-40B4-BE49-F238E27FC236}">
                <a16:creationId xmlns:a16="http://schemas.microsoft.com/office/drawing/2014/main" id="{CFB5402C-31B4-CB10-CBE9-3DE104807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580"/>
          <a:stretch/>
        </p:blipFill>
        <p:spPr bwMode="auto">
          <a:xfrm>
            <a:off x="5569115" y="1568335"/>
            <a:ext cx="1344303"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7F102D-313C-D309-47F0-86FA9A186887}"/>
              </a:ext>
            </a:extLst>
          </p:cNvPr>
          <p:cNvSpPr txBox="1"/>
          <p:nvPr/>
        </p:nvSpPr>
        <p:spPr>
          <a:xfrm>
            <a:off x="7370618" y="1801090"/>
            <a:ext cx="4497892" cy="923330"/>
          </a:xfrm>
          <a:prstGeom prst="rect">
            <a:avLst/>
          </a:prstGeom>
          <a:noFill/>
        </p:spPr>
        <p:txBody>
          <a:bodyPr wrap="square" rtlCol="0">
            <a:spAutoFit/>
          </a:bodyPr>
          <a:lstStyle/>
          <a:p>
            <a:r>
              <a:rPr lang="en-US" dirty="0" err="1"/>
              <a:t>Hahay’iwuuti</a:t>
            </a:r>
            <a:r>
              <a:rPr lang="en-US" dirty="0"/>
              <a:t> is the Katsina Mother and the first doll given to an infant girl. She embodies all the qualities of a good mother. </a:t>
            </a:r>
          </a:p>
        </p:txBody>
      </p:sp>
      <p:pic>
        <p:nvPicPr>
          <p:cNvPr id="2052" name="Picture 4" descr="File: 'Z0002643'">
            <a:extLst>
              <a:ext uri="{FF2B5EF4-FFF2-40B4-BE49-F238E27FC236}">
                <a16:creationId xmlns:a16="http://schemas.microsoft.com/office/drawing/2014/main" id="{6F05C9E4-70DE-FA1A-FBF6-A26680C8A0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16" t="13099" r="18514" b="11992"/>
          <a:stretch/>
        </p:blipFill>
        <p:spPr bwMode="auto">
          <a:xfrm>
            <a:off x="5678494" y="3277116"/>
            <a:ext cx="1059993" cy="1645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5A22B4-F85F-8E1B-9CCF-143884FCA3F3}"/>
              </a:ext>
            </a:extLst>
          </p:cNvPr>
          <p:cNvSpPr txBox="1"/>
          <p:nvPr/>
        </p:nvSpPr>
        <p:spPr>
          <a:xfrm>
            <a:off x="7370618" y="3214255"/>
            <a:ext cx="4574457" cy="923330"/>
          </a:xfrm>
          <a:prstGeom prst="rect">
            <a:avLst/>
          </a:prstGeom>
          <a:noFill/>
        </p:spPr>
        <p:txBody>
          <a:bodyPr wrap="none" rtlCol="0">
            <a:spAutoFit/>
          </a:bodyPr>
          <a:lstStyle/>
          <a:p>
            <a:r>
              <a:rPr lang="en-US" dirty="0" err="1"/>
              <a:t>Hanomana</a:t>
            </a:r>
            <a:r>
              <a:rPr lang="en-US" dirty="0"/>
              <a:t> is the second doll given. An </a:t>
            </a:r>
          </a:p>
          <a:p>
            <a:r>
              <a:rPr lang="en-US" dirty="0"/>
              <a:t>Unmarried maiden from the village of Hano on</a:t>
            </a:r>
          </a:p>
          <a:p>
            <a:r>
              <a:rPr lang="en-US" dirty="0"/>
              <a:t>First Mesa. </a:t>
            </a:r>
          </a:p>
        </p:txBody>
      </p:sp>
      <p:pic>
        <p:nvPicPr>
          <p:cNvPr id="2054" name="Picture 6" descr="File: '0113403b'">
            <a:extLst>
              <a:ext uri="{FF2B5EF4-FFF2-40B4-BE49-F238E27FC236}">
                <a16:creationId xmlns:a16="http://schemas.microsoft.com/office/drawing/2014/main" id="{53B15BE1-D7B0-3276-6AD7-B5B77745A1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16" t="27409" r="34730" b="14581"/>
          <a:stretch/>
        </p:blipFill>
        <p:spPr bwMode="auto">
          <a:xfrm>
            <a:off x="5247324" y="4923036"/>
            <a:ext cx="1697352" cy="1579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852C84-EB85-1E13-5C94-FEA10ACAA673}"/>
              </a:ext>
            </a:extLst>
          </p:cNvPr>
          <p:cNvSpPr txBox="1"/>
          <p:nvPr/>
        </p:nvSpPr>
        <p:spPr>
          <a:xfrm>
            <a:off x="7592291" y="4876800"/>
            <a:ext cx="4341188" cy="923330"/>
          </a:xfrm>
          <a:prstGeom prst="rect">
            <a:avLst/>
          </a:prstGeom>
          <a:noFill/>
        </p:spPr>
        <p:txBody>
          <a:bodyPr wrap="none" rtlCol="0">
            <a:spAutoFit/>
          </a:bodyPr>
          <a:lstStyle/>
          <a:p>
            <a:r>
              <a:rPr lang="en-US" dirty="0"/>
              <a:t>Salakmana or </a:t>
            </a:r>
            <a:r>
              <a:rPr lang="en-US" dirty="0" err="1"/>
              <a:t>Palhikmana</a:t>
            </a:r>
            <a:r>
              <a:rPr lang="en-US" dirty="0"/>
              <a:t> is the third doll an</a:t>
            </a:r>
          </a:p>
          <a:p>
            <a:r>
              <a:rPr lang="en-US" dirty="0"/>
              <a:t>Infant girl receives. This carving is by </a:t>
            </a:r>
          </a:p>
          <a:p>
            <a:r>
              <a:rPr lang="en-US" dirty="0"/>
              <a:t>Manfred Susunkewa, 1984. </a:t>
            </a:r>
          </a:p>
        </p:txBody>
      </p:sp>
      <p:sp>
        <p:nvSpPr>
          <p:cNvPr id="6" name="TextBox 5">
            <a:extLst>
              <a:ext uri="{FF2B5EF4-FFF2-40B4-BE49-F238E27FC236}">
                <a16:creationId xmlns:a16="http://schemas.microsoft.com/office/drawing/2014/main" id="{386A1BB0-DC54-F846-8340-E70A11500423}"/>
              </a:ext>
            </a:extLst>
          </p:cNvPr>
          <p:cNvSpPr txBox="1"/>
          <p:nvPr/>
        </p:nvSpPr>
        <p:spPr>
          <a:xfrm>
            <a:off x="4905168" y="674255"/>
            <a:ext cx="7120885" cy="1200329"/>
          </a:xfrm>
          <a:prstGeom prst="rect">
            <a:avLst/>
          </a:prstGeom>
          <a:noFill/>
        </p:spPr>
        <p:txBody>
          <a:bodyPr wrap="square" rtlCol="0">
            <a:spAutoFit/>
          </a:bodyPr>
          <a:lstStyle/>
          <a:p>
            <a:r>
              <a:rPr lang="en-US" dirty="0"/>
              <a:t>In viewing these carvings note that some old ones have a gloss to the mineral paint that is the result of honey being mixed into the paint, knowing an infant will try to chew on the carving.</a:t>
            </a:r>
          </a:p>
          <a:p>
            <a:endParaRPr lang="en-US" dirty="0"/>
          </a:p>
        </p:txBody>
      </p:sp>
    </p:spTree>
    <p:extLst>
      <p:ext uri="{BB962C8B-B14F-4D97-AF65-F5344CB8AC3E}">
        <p14:creationId xmlns:p14="http://schemas.microsoft.com/office/powerpoint/2010/main" val="317835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99C6AA2-3276-FD3E-0C19-B7E2C8572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6D159BCA-6C39-29B2-3E4D-E8F1A603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56"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989F41-EEF6-ED14-9B1D-638B860EBCFC}"/>
              </a:ext>
            </a:extLst>
          </p:cNvPr>
          <p:cNvSpPr txBox="1"/>
          <p:nvPr/>
        </p:nvSpPr>
        <p:spPr>
          <a:xfrm>
            <a:off x="424873" y="5153891"/>
            <a:ext cx="9924383" cy="646331"/>
          </a:xfrm>
          <a:prstGeom prst="rect">
            <a:avLst/>
          </a:prstGeom>
          <a:noFill/>
        </p:spPr>
        <p:txBody>
          <a:bodyPr wrap="none" rtlCol="0">
            <a:spAutoFit/>
          </a:bodyPr>
          <a:lstStyle/>
          <a:p>
            <a:r>
              <a:rPr lang="en-US" dirty="0"/>
              <a:t>We wanted to give a representation of something from the non-Katsina part of the ceremonial calendar.</a:t>
            </a:r>
          </a:p>
          <a:p>
            <a:r>
              <a:rPr lang="en-US" dirty="0"/>
              <a:t>Note the abundant references to clouds and rain and the resultant plant growth. </a:t>
            </a:r>
          </a:p>
        </p:txBody>
      </p:sp>
    </p:spTree>
    <p:extLst>
      <p:ext uri="{BB962C8B-B14F-4D97-AF65-F5344CB8AC3E}">
        <p14:creationId xmlns:p14="http://schemas.microsoft.com/office/powerpoint/2010/main" val="2049617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3242-7E0E-51B5-518C-13A16DD9A9DA}"/>
              </a:ext>
            </a:extLst>
          </p:cNvPr>
          <p:cNvSpPr>
            <a:spLocks noGrp="1"/>
          </p:cNvSpPr>
          <p:nvPr>
            <p:ph type="title"/>
          </p:nvPr>
        </p:nvSpPr>
        <p:spPr>
          <a:noFill/>
        </p:spPr>
        <p:txBody>
          <a:bodyPr/>
          <a:lstStyle/>
          <a:p>
            <a:pPr algn="ctr"/>
            <a:r>
              <a:rPr lang="en-US" dirty="0"/>
              <a:t>Colorado Plateau Label: Hopi, Navajo and Paiute</a:t>
            </a:r>
          </a:p>
        </p:txBody>
      </p:sp>
      <p:pic>
        <p:nvPicPr>
          <p:cNvPr id="4" name="Picture 2">
            <a:extLst>
              <a:ext uri="{FF2B5EF4-FFF2-40B4-BE49-F238E27FC236}">
                <a16:creationId xmlns:a16="http://schemas.microsoft.com/office/drawing/2014/main" id="{A56CA122-F873-70A5-6832-0E88DD1F6E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5425" y="1816999"/>
            <a:ext cx="580178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05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054007-B839-F859-78F1-F5733B783E19}"/>
              </a:ext>
            </a:extLst>
          </p:cNvPr>
          <p:cNvPicPr>
            <a:picLocks noChangeAspect="1"/>
          </p:cNvPicPr>
          <p:nvPr/>
        </p:nvPicPr>
        <p:blipFill>
          <a:blip r:embed="rId2"/>
          <a:stretch>
            <a:fillRect/>
          </a:stretch>
        </p:blipFill>
        <p:spPr>
          <a:xfrm>
            <a:off x="4358075" y="854328"/>
            <a:ext cx="3707436" cy="5394960"/>
          </a:xfrm>
          <a:prstGeom prst="rect">
            <a:avLst/>
          </a:prstGeom>
        </p:spPr>
      </p:pic>
      <p:pic>
        <p:nvPicPr>
          <p:cNvPr id="7" name="Picture 6">
            <a:extLst>
              <a:ext uri="{FF2B5EF4-FFF2-40B4-BE49-F238E27FC236}">
                <a16:creationId xmlns:a16="http://schemas.microsoft.com/office/drawing/2014/main" id="{68CCA7BB-2167-4E8B-CFE5-B6A5C5548059}"/>
              </a:ext>
            </a:extLst>
          </p:cNvPr>
          <p:cNvPicPr>
            <a:picLocks noChangeAspect="1"/>
          </p:cNvPicPr>
          <p:nvPr/>
        </p:nvPicPr>
        <p:blipFill>
          <a:blip r:embed="rId3"/>
          <a:stretch>
            <a:fillRect/>
          </a:stretch>
        </p:blipFill>
        <p:spPr>
          <a:xfrm>
            <a:off x="0" y="886604"/>
            <a:ext cx="3600693" cy="5486400"/>
          </a:xfrm>
          <a:prstGeom prst="rect">
            <a:avLst/>
          </a:prstGeom>
        </p:spPr>
      </p:pic>
      <p:sp>
        <p:nvSpPr>
          <p:cNvPr id="2" name="TextBox 1">
            <a:extLst>
              <a:ext uri="{FF2B5EF4-FFF2-40B4-BE49-F238E27FC236}">
                <a16:creationId xmlns:a16="http://schemas.microsoft.com/office/drawing/2014/main" id="{A7C54D45-57C6-8B41-0851-DD7F8DDF2D44}"/>
              </a:ext>
            </a:extLst>
          </p:cNvPr>
          <p:cNvSpPr txBox="1"/>
          <p:nvPr/>
        </p:nvSpPr>
        <p:spPr>
          <a:xfrm>
            <a:off x="2161309" y="484996"/>
            <a:ext cx="9349739" cy="369332"/>
          </a:xfrm>
          <a:prstGeom prst="rect">
            <a:avLst/>
          </a:prstGeom>
          <a:noFill/>
        </p:spPr>
        <p:txBody>
          <a:bodyPr wrap="none" rtlCol="0">
            <a:spAutoFit/>
          </a:bodyPr>
          <a:lstStyle/>
          <a:p>
            <a:r>
              <a:rPr lang="en-US" dirty="0"/>
              <a:t>Piki room under construction with Mary Katherine Siow and Eileen </a:t>
            </a:r>
            <a:r>
              <a:rPr lang="en-US"/>
              <a:t>Sohongva</a:t>
            </a:r>
            <a:r>
              <a:rPr lang="en-US" dirty="0"/>
              <a:t> plastering the walls. </a:t>
            </a:r>
          </a:p>
        </p:txBody>
      </p:sp>
      <p:sp>
        <p:nvSpPr>
          <p:cNvPr id="3" name="TextBox 2">
            <a:extLst>
              <a:ext uri="{FF2B5EF4-FFF2-40B4-BE49-F238E27FC236}">
                <a16:creationId xmlns:a16="http://schemas.microsoft.com/office/drawing/2014/main" id="{26F1E24C-881F-8D6E-8787-92B1E7F2D02E}"/>
              </a:ext>
            </a:extLst>
          </p:cNvPr>
          <p:cNvSpPr txBox="1"/>
          <p:nvPr/>
        </p:nvSpPr>
        <p:spPr>
          <a:xfrm>
            <a:off x="8238836" y="1339273"/>
            <a:ext cx="3585533" cy="1477328"/>
          </a:xfrm>
          <a:prstGeom prst="rect">
            <a:avLst/>
          </a:prstGeom>
          <a:noFill/>
        </p:spPr>
        <p:txBody>
          <a:bodyPr wrap="none" rtlCol="0">
            <a:spAutoFit/>
          </a:bodyPr>
          <a:lstStyle/>
          <a:p>
            <a:r>
              <a:rPr lang="en-US" dirty="0"/>
              <a:t>Remember Ofelia’s poem at the</a:t>
            </a:r>
          </a:p>
          <a:p>
            <a:r>
              <a:rPr lang="en-US" dirty="0"/>
              <a:t>beginning of HOME talking about</a:t>
            </a:r>
          </a:p>
          <a:p>
            <a:r>
              <a:rPr lang="en-US" dirty="0"/>
              <a:t>how home has “the right sense of </a:t>
            </a:r>
          </a:p>
          <a:p>
            <a:r>
              <a:rPr lang="en-US" dirty="0"/>
              <a:t>coolness when you touch the walls.”</a:t>
            </a:r>
          </a:p>
          <a:p>
            <a:endParaRPr lang="en-US" dirty="0"/>
          </a:p>
        </p:txBody>
      </p:sp>
    </p:spTree>
    <p:extLst>
      <p:ext uri="{BB962C8B-B14F-4D97-AF65-F5344CB8AC3E}">
        <p14:creationId xmlns:p14="http://schemas.microsoft.com/office/powerpoint/2010/main" val="60220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53F0302-8C1A-B5CA-3651-F3CE9E490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81" y="152545"/>
            <a:ext cx="3901440"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5117C8D-4832-280B-8C39-3C7CBCAA7174}"/>
              </a:ext>
            </a:extLst>
          </p:cNvPr>
          <p:cNvSpPr txBox="1"/>
          <p:nvPr/>
        </p:nvSpPr>
        <p:spPr>
          <a:xfrm>
            <a:off x="4738255" y="508000"/>
            <a:ext cx="7442525" cy="1200329"/>
          </a:xfrm>
          <a:prstGeom prst="rect">
            <a:avLst/>
          </a:prstGeom>
          <a:noFill/>
        </p:spPr>
        <p:txBody>
          <a:bodyPr wrap="square" rtlCol="0">
            <a:spAutoFit/>
          </a:bodyPr>
          <a:lstStyle/>
          <a:p>
            <a:r>
              <a:rPr lang="en-US" dirty="0"/>
              <a:t>The room is furnished with a mix of old and new.</a:t>
            </a:r>
          </a:p>
          <a:p>
            <a:r>
              <a:rPr lang="en-US" dirty="0"/>
              <a:t>On the shelf are a few of the touches that Gloria inserted </a:t>
            </a:r>
          </a:p>
          <a:p>
            <a:r>
              <a:rPr lang="en-US" dirty="0"/>
              <a:t>to be certain modernity was included, reminding people </a:t>
            </a:r>
          </a:p>
          <a:p>
            <a:r>
              <a:rPr lang="en-US" dirty="0"/>
              <a:t>that this is a part of life today.</a:t>
            </a:r>
          </a:p>
        </p:txBody>
      </p:sp>
      <p:pic>
        <p:nvPicPr>
          <p:cNvPr id="3" name="Picture 2">
            <a:extLst>
              <a:ext uri="{FF2B5EF4-FFF2-40B4-BE49-F238E27FC236}">
                <a16:creationId xmlns:a16="http://schemas.microsoft.com/office/drawing/2014/main" id="{011BED0D-E309-AE8B-0F47-FFB534B32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36" y="3230735"/>
            <a:ext cx="4632960"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F4AFB3-8524-F56F-F0CD-F384CF954B3A}"/>
              </a:ext>
            </a:extLst>
          </p:cNvPr>
          <p:cNvSpPr txBox="1"/>
          <p:nvPr/>
        </p:nvSpPr>
        <p:spPr>
          <a:xfrm>
            <a:off x="5237018" y="3078625"/>
            <a:ext cx="6669119" cy="1754326"/>
          </a:xfrm>
          <a:prstGeom prst="rect">
            <a:avLst/>
          </a:prstGeom>
          <a:noFill/>
        </p:spPr>
        <p:txBody>
          <a:bodyPr wrap="square" rtlCol="0">
            <a:spAutoFit/>
          </a:bodyPr>
          <a:lstStyle/>
          <a:p>
            <a:r>
              <a:rPr lang="en-US" dirty="0"/>
              <a:t>Piki stone and furnished work area. Note the U. of A. mug on the </a:t>
            </a:r>
          </a:p>
          <a:p>
            <a:r>
              <a:rPr lang="en-US" dirty="0"/>
              <a:t>stool. The piki bowl was approved as having the right recurve by</a:t>
            </a:r>
          </a:p>
          <a:p>
            <a:r>
              <a:rPr lang="en-US" dirty="0"/>
              <a:t>Karen Kahe Charley. The soot blackening is not nearly as extensive</a:t>
            </a:r>
          </a:p>
          <a:p>
            <a:r>
              <a:rPr lang="en-US" dirty="0"/>
              <a:t>as it would be in an older room. </a:t>
            </a:r>
          </a:p>
          <a:p>
            <a:endParaRPr lang="en-US" dirty="0"/>
          </a:p>
          <a:p>
            <a:endParaRPr lang="en-US" dirty="0"/>
          </a:p>
        </p:txBody>
      </p:sp>
      <p:pic>
        <p:nvPicPr>
          <p:cNvPr id="6" name="Picture 5">
            <a:extLst>
              <a:ext uri="{FF2B5EF4-FFF2-40B4-BE49-F238E27FC236}">
                <a16:creationId xmlns:a16="http://schemas.microsoft.com/office/drawing/2014/main" id="{87A3225E-745E-BC6B-3C31-6D58479070C3}"/>
              </a:ext>
            </a:extLst>
          </p:cNvPr>
          <p:cNvPicPr>
            <a:picLocks noChangeAspect="1"/>
          </p:cNvPicPr>
          <p:nvPr/>
        </p:nvPicPr>
        <p:blipFill>
          <a:blip r:embed="rId4"/>
          <a:stretch>
            <a:fillRect/>
          </a:stretch>
        </p:blipFill>
        <p:spPr>
          <a:xfrm>
            <a:off x="5237018" y="4702866"/>
            <a:ext cx="2965175" cy="2011680"/>
          </a:xfrm>
          <a:prstGeom prst="rect">
            <a:avLst/>
          </a:prstGeom>
        </p:spPr>
      </p:pic>
      <p:sp>
        <p:nvSpPr>
          <p:cNvPr id="7" name="TextBox 6">
            <a:extLst>
              <a:ext uri="{FF2B5EF4-FFF2-40B4-BE49-F238E27FC236}">
                <a16:creationId xmlns:a16="http://schemas.microsoft.com/office/drawing/2014/main" id="{A7849D0C-4CA1-4F02-E32F-DCA43026E016}"/>
              </a:ext>
            </a:extLst>
          </p:cNvPr>
          <p:cNvSpPr txBox="1"/>
          <p:nvPr/>
        </p:nvSpPr>
        <p:spPr>
          <a:xfrm>
            <a:off x="8459517" y="4832951"/>
            <a:ext cx="2463175" cy="646331"/>
          </a:xfrm>
          <a:prstGeom prst="rect">
            <a:avLst/>
          </a:prstGeom>
          <a:noFill/>
        </p:spPr>
        <p:txBody>
          <a:bodyPr wrap="none" rtlCol="0">
            <a:spAutoFit/>
          </a:bodyPr>
          <a:lstStyle/>
          <a:p>
            <a:r>
              <a:rPr lang="en-US" dirty="0"/>
              <a:t>Karen Kahe Charley and </a:t>
            </a:r>
          </a:p>
          <a:p>
            <a:r>
              <a:rPr lang="en-US" dirty="0"/>
              <a:t>Marcella Kahe</a:t>
            </a:r>
          </a:p>
        </p:txBody>
      </p:sp>
    </p:spTree>
    <p:extLst>
      <p:ext uri="{BB962C8B-B14F-4D97-AF65-F5344CB8AC3E}">
        <p14:creationId xmlns:p14="http://schemas.microsoft.com/office/powerpoint/2010/main" val="349795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AB26CFB-4ED6-5043-C982-224E072F1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8EBC36-2F9D-9FB6-A11B-69604D9FFFC2}"/>
              </a:ext>
            </a:extLst>
          </p:cNvPr>
          <p:cNvSpPr txBox="1"/>
          <p:nvPr/>
        </p:nvSpPr>
        <p:spPr>
          <a:xfrm>
            <a:off x="6622473" y="729673"/>
            <a:ext cx="5458417" cy="3139321"/>
          </a:xfrm>
          <a:prstGeom prst="rect">
            <a:avLst/>
          </a:prstGeom>
          <a:noFill/>
        </p:spPr>
        <p:txBody>
          <a:bodyPr wrap="none" rtlCol="0">
            <a:spAutoFit/>
          </a:bodyPr>
          <a:lstStyle/>
          <a:p>
            <a:r>
              <a:rPr lang="en-US" dirty="0"/>
              <a:t>Made from  finely-ground blue corn meal, salt brush</a:t>
            </a:r>
          </a:p>
          <a:p>
            <a:r>
              <a:rPr lang="en-US" dirty="0"/>
              <a:t>ashes and water. In an absence of salt brush ashes, </a:t>
            </a:r>
          </a:p>
          <a:p>
            <a:r>
              <a:rPr lang="en-US" dirty="0"/>
              <a:t>baking soda is used. </a:t>
            </a:r>
          </a:p>
          <a:p>
            <a:endParaRPr lang="en-US" dirty="0"/>
          </a:p>
          <a:p>
            <a:r>
              <a:rPr lang="en-US" dirty="0"/>
              <a:t>Unless the corn grinding is a part of a girl’s puberty</a:t>
            </a:r>
          </a:p>
          <a:p>
            <a:r>
              <a:rPr lang="en-US" dirty="0"/>
              <a:t>ceremony corn is ground in an electric grinder—another</a:t>
            </a:r>
          </a:p>
          <a:p>
            <a:r>
              <a:rPr lang="en-US" dirty="0"/>
              <a:t>modern touch you could mention.</a:t>
            </a:r>
          </a:p>
          <a:p>
            <a:endParaRPr lang="en-US" dirty="0"/>
          </a:p>
          <a:p>
            <a:r>
              <a:rPr lang="en-US" dirty="0"/>
              <a:t>Be sure to tell people that piki is made at the Guild</a:t>
            </a:r>
          </a:p>
          <a:p>
            <a:r>
              <a:rPr lang="en-US" dirty="0"/>
              <a:t>Indian Fair and Market.</a:t>
            </a:r>
          </a:p>
          <a:p>
            <a:endParaRPr lang="en-US" dirty="0"/>
          </a:p>
        </p:txBody>
      </p:sp>
    </p:spTree>
    <p:extLst>
      <p:ext uri="{BB962C8B-B14F-4D97-AF65-F5344CB8AC3E}">
        <p14:creationId xmlns:p14="http://schemas.microsoft.com/office/powerpoint/2010/main" val="2858589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B7A70EFD-8FB8-5112-1980-8B79FC13A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a:extLst>
              <a:ext uri="{FF2B5EF4-FFF2-40B4-BE49-F238E27FC236}">
                <a16:creationId xmlns:a16="http://schemas.microsoft.com/office/drawing/2014/main" id="{9B8901C8-6C8F-EAC8-15E9-102830776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745" y="19634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85D45C-D375-6FCF-1481-BFD9538ACD3D}"/>
              </a:ext>
            </a:extLst>
          </p:cNvPr>
          <p:cNvSpPr txBox="1"/>
          <p:nvPr/>
        </p:nvSpPr>
        <p:spPr>
          <a:xfrm>
            <a:off x="258618" y="4959927"/>
            <a:ext cx="11966033" cy="1477328"/>
          </a:xfrm>
          <a:prstGeom prst="rect">
            <a:avLst/>
          </a:prstGeom>
          <a:noFill/>
        </p:spPr>
        <p:txBody>
          <a:bodyPr wrap="none" rtlCol="0">
            <a:spAutoFit/>
          </a:bodyPr>
          <a:lstStyle/>
          <a:p>
            <a:r>
              <a:rPr lang="en-US" dirty="0"/>
              <a:t>At Hopi, men have traditionally been the weavers. Today more garments are embroidered by women on machine-made cloth.</a:t>
            </a:r>
          </a:p>
          <a:p>
            <a:r>
              <a:rPr lang="en-US" dirty="0"/>
              <a:t>Most of our display focuses on ceremonial regalia with just a few everyday garments. </a:t>
            </a:r>
          </a:p>
          <a:p>
            <a:pPr marL="285750" indent="-285750">
              <a:buFont typeface="Arial" panose="020B0604020202020204" pitchFamily="34" charset="0"/>
              <a:buChar char="•"/>
            </a:pPr>
            <a:r>
              <a:rPr lang="en-US" dirty="0"/>
              <a:t>You could point out the partially knitted leggings shown were collected at </a:t>
            </a:r>
            <a:r>
              <a:rPr lang="en-US" dirty="0" err="1"/>
              <a:t>Shungopovi</a:t>
            </a:r>
            <a:r>
              <a:rPr lang="en-US" dirty="0"/>
              <a:t> in the early 1900s. The maker was</a:t>
            </a:r>
          </a:p>
          <a:p>
            <a:r>
              <a:rPr lang="en-US" dirty="0"/>
              <a:t>using large sewing needles. Textile expert Kate Peck Kent said that the Spanish introduced knitting as a technique.</a:t>
            </a:r>
          </a:p>
          <a:p>
            <a:endParaRPr lang="en-US" dirty="0"/>
          </a:p>
        </p:txBody>
      </p:sp>
    </p:spTree>
    <p:extLst>
      <p:ext uri="{BB962C8B-B14F-4D97-AF65-F5344CB8AC3E}">
        <p14:creationId xmlns:p14="http://schemas.microsoft.com/office/powerpoint/2010/main" val="3124009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EB557F3B-84A0-AABF-D487-5340E3DC6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DA5938-32AB-8F60-5BFA-B2930ACF8CAA}"/>
              </a:ext>
            </a:extLst>
          </p:cNvPr>
          <p:cNvSpPr txBox="1"/>
          <p:nvPr/>
        </p:nvSpPr>
        <p:spPr>
          <a:xfrm>
            <a:off x="6631709" y="1099127"/>
            <a:ext cx="4664162" cy="923330"/>
          </a:xfrm>
          <a:prstGeom prst="rect">
            <a:avLst/>
          </a:prstGeom>
          <a:noFill/>
        </p:spPr>
        <p:txBody>
          <a:bodyPr wrap="none" rtlCol="0">
            <a:spAutoFit/>
          </a:bodyPr>
          <a:lstStyle/>
          <a:p>
            <a:r>
              <a:rPr lang="en-US" dirty="0"/>
              <a:t>On the loom is a sash with the old technique of </a:t>
            </a:r>
          </a:p>
          <a:p>
            <a:r>
              <a:rPr lang="en-US" dirty="0"/>
              <a:t>brocaded weaving instead of embroidery. </a:t>
            </a:r>
          </a:p>
          <a:p>
            <a:endParaRPr lang="en-US" dirty="0"/>
          </a:p>
        </p:txBody>
      </p:sp>
    </p:spTree>
    <p:extLst>
      <p:ext uri="{BB962C8B-B14F-4D97-AF65-F5344CB8AC3E}">
        <p14:creationId xmlns:p14="http://schemas.microsoft.com/office/powerpoint/2010/main" val="180592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879B042-ACBF-5EAE-29A0-C481AC477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266014-A274-1CF1-0C26-B35D580ABC99}"/>
              </a:ext>
            </a:extLst>
          </p:cNvPr>
          <p:cNvSpPr txBox="1"/>
          <p:nvPr/>
        </p:nvSpPr>
        <p:spPr>
          <a:xfrm>
            <a:off x="4849091" y="942109"/>
            <a:ext cx="7178184" cy="1754326"/>
          </a:xfrm>
          <a:prstGeom prst="rect">
            <a:avLst/>
          </a:prstGeom>
          <a:noFill/>
        </p:spPr>
        <p:txBody>
          <a:bodyPr wrap="none" rtlCol="0">
            <a:spAutoFit/>
          </a:bodyPr>
          <a:lstStyle/>
          <a:p>
            <a:r>
              <a:rPr lang="en-US" dirty="0"/>
              <a:t>In the corner are men’s garments that were woven before western-style</a:t>
            </a:r>
          </a:p>
          <a:p>
            <a:r>
              <a:rPr lang="en-US" dirty="0"/>
              <a:t>clothing was available.</a:t>
            </a:r>
          </a:p>
          <a:p>
            <a:endParaRPr lang="en-US" dirty="0"/>
          </a:p>
          <a:p>
            <a:r>
              <a:rPr lang="en-US" dirty="0"/>
              <a:t>You might point out the embroidery on the kilt which features rain</a:t>
            </a:r>
          </a:p>
          <a:p>
            <a:r>
              <a:rPr lang="en-US" dirty="0"/>
              <a:t>clouds with lightning, and red streaks representing falling rain with the sun</a:t>
            </a:r>
          </a:p>
          <a:p>
            <a:r>
              <a:rPr lang="en-US" dirty="0"/>
              <a:t>shining through.</a:t>
            </a:r>
          </a:p>
        </p:txBody>
      </p:sp>
    </p:spTree>
    <p:extLst>
      <p:ext uri="{BB962C8B-B14F-4D97-AF65-F5344CB8AC3E}">
        <p14:creationId xmlns:p14="http://schemas.microsoft.com/office/powerpoint/2010/main" val="34915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109B917D-0669-9329-DF94-346300C62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File: 'Z0011094'">
            <a:extLst>
              <a:ext uri="{FF2B5EF4-FFF2-40B4-BE49-F238E27FC236}">
                <a16:creationId xmlns:a16="http://schemas.microsoft.com/office/drawing/2014/main" id="{FF1BC15A-B603-64D2-2B77-B5D9228C6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8" t="3687" r="8939" b="16919"/>
          <a:stretch/>
        </p:blipFill>
        <p:spPr bwMode="auto">
          <a:xfrm>
            <a:off x="6308438" y="110836"/>
            <a:ext cx="1389746" cy="1005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CEEEC4-C030-5017-0931-8730FD34D646}"/>
              </a:ext>
            </a:extLst>
          </p:cNvPr>
          <p:cNvSpPr txBox="1"/>
          <p:nvPr/>
        </p:nvSpPr>
        <p:spPr>
          <a:xfrm>
            <a:off x="7924800" y="323273"/>
            <a:ext cx="3770648" cy="646331"/>
          </a:xfrm>
          <a:prstGeom prst="rect">
            <a:avLst/>
          </a:prstGeom>
          <a:noFill/>
        </p:spPr>
        <p:txBody>
          <a:bodyPr wrap="none" rtlCol="0">
            <a:spAutoFit/>
          </a:bodyPr>
          <a:lstStyle/>
          <a:p>
            <a:r>
              <a:rPr lang="en-US" dirty="0"/>
              <a:t>Nampeyo (1862-1942) Jar, early 1900s</a:t>
            </a:r>
          </a:p>
          <a:p>
            <a:endParaRPr lang="en-US" dirty="0"/>
          </a:p>
        </p:txBody>
      </p:sp>
      <p:sp>
        <p:nvSpPr>
          <p:cNvPr id="3" name="TextBox 2">
            <a:extLst>
              <a:ext uri="{FF2B5EF4-FFF2-40B4-BE49-F238E27FC236}">
                <a16:creationId xmlns:a16="http://schemas.microsoft.com/office/drawing/2014/main" id="{D9648604-4FCC-97B7-3E5E-7C4A5B168E5A}"/>
              </a:ext>
            </a:extLst>
          </p:cNvPr>
          <p:cNvSpPr txBox="1"/>
          <p:nvPr/>
        </p:nvSpPr>
        <p:spPr>
          <a:xfrm>
            <a:off x="0" y="4543079"/>
            <a:ext cx="11860811" cy="1200329"/>
          </a:xfrm>
          <a:prstGeom prst="rect">
            <a:avLst/>
          </a:prstGeom>
          <a:noFill/>
        </p:spPr>
        <p:txBody>
          <a:bodyPr wrap="none" rtlCol="0">
            <a:spAutoFit/>
          </a:bodyPr>
          <a:lstStyle/>
          <a:p>
            <a:r>
              <a:rPr lang="en-US" dirty="0"/>
              <a:t>Recall the Jeddito jar we saw in the Ancestral Pueblo section, an example of a Hopi pottery type widely traded. Following the</a:t>
            </a:r>
          </a:p>
          <a:p>
            <a:r>
              <a:rPr lang="en-US" dirty="0"/>
              <a:t>Ancestral period, as more metal containers were available by the early 1900s, pottery production declined. </a:t>
            </a:r>
          </a:p>
          <a:p>
            <a:r>
              <a:rPr lang="en-US" dirty="0"/>
              <a:t>It was revived as an artform by Nampeyo, demonstrating for the Harvey Company at Hopi House. She brought renewed </a:t>
            </a:r>
          </a:p>
          <a:p>
            <a:r>
              <a:rPr lang="en-US" dirty="0"/>
              <a:t>attention to the art form. She was inspired by designs on pottery found at the ancestral site of Sikyatki. </a:t>
            </a:r>
          </a:p>
        </p:txBody>
      </p:sp>
      <p:pic>
        <p:nvPicPr>
          <p:cNvPr id="3076" name="Picture 4" descr="File: 'Z0009300'">
            <a:extLst>
              <a:ext uri="{FF2B5EF4-FFF2-40B4-BE49-F238E27FC236}">
                <a16:creationId xmlns:a16="http://schemas.microsoft.com/office/drawing/2014/main" id="{FA37C842-F80C-FF37-6578-5DBD16E64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812" y="1034467"/>
            <a:ext cx="1411372" cy="1645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5A04CE-CEAD-7990-19BF-2B751486271C}"/>
              </a:ext>
            </a:extLst>
          </p:cNvPr>
          <p:cNvSpPr txBox="1"/>
          <p:nvPr/>
        </p:nvSpPr>
        <p:spPr>
          <a:xfrm>
            <a:off x="7843101" y="1197204"/>
            <a:ext cx="3511282" cy="646331"/>
          </a:xfrm>
          <a:prstGeom prst="rect">
            <a:avLst/>
          </a:prstGeom>
          <a:noFill/>
        </p:spPr>
        <p:txBody>
          <a:bodyPr wrap="none" rtlCol="0">
            <a:spAutoFit/>
          </a:bodyPr>
          <a:lstStyle/>
          <a:p>
            <a:r>
              <a:rPr lang="en-US" dirty="0"/>
              <a:t>Polingaysi Qöyawayma (1892-1990)</a:t>
            </a:r>
          </a:p>
          <a:p>
            <a:r>
              <a:rPr lang="en-US" dirty="0"/>
              <a:t>Jar, 1973</a:t>
            </a:r>
          </a:p>
        </p:txBody>
      </p:sp>
      <p:pic>
        <p:nvPicPr>
          <p:cNvPr id="3078" name="Picture 6" descr="File: 'Z0010848'">
            <a:extLst>
              <a:ext uri="{FF2B5EF4-FFF2-40B4-BE49-F238E27FC236}">
                <a16:creationId xmlns:a16="http://schemas.microsoft.com/office/drawing/2014/main" id="{DCF2DBA7-DE90-BF67-C2F0-DE8498B64C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00" r="24400" b="14686"/>
          <a:stretch/>
        </p:blipFill>
        <p:spPr bwMode="auto">
          <a:xfrm>
            <a:off x="6308438" y="2560320"/>
            <a:ext cx="1303315" cy="1737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CE39DF-606A-648B-E57E-E81D2A22CD73}"/>
              </a:ext>
            </a:extLst>
          </p:cNvPr>
          <p:cNvSpPr txBox="1"/>
          <p:nvPr/>
        </p:nvSpPr>
        <p:spPr>
          <a:xfrm>
            <a:off x="7924800" y="2922309"/>
            <a:ext cx="3322448" cy="369332"/>
          </a:xfrm>
          <a:prstGeom prst="rect">
            <a:avLst/>
          </a:prstGeom>
          <a:noFill/>
        </p:spPr>
        <p:txBody>
          <a:bodyPr wrap="none" rtlCol="0">
            <a:spAutoFit/>
          </a:bodyPr>
          <a:lstStyle/>
          <a:p>
            <a:r>
              <a:rPr lang="en-US" dirty="0"/>
              <a:t>Al Qöyawayma, b. 1938, Jar, 1980</a:t>
            </a:r>
          </a:p>
        </p:txBody>
      </p:sp>
    </p:spTree>
    <p:extLst>
      <p:ext uri="{BB962C8B-B14F-4D97-AF65-F5344CB8AC3E}">
        <p14:creationId xmlns:p14="http://schemas.microsoft.com/office/powerpoint/2010/main" val="4100898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0D226577-B279-C892-E43C-288DFA466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3572F8D-2E72-E254-B06F-CA3705AA18AA}"/>
              </a:ext>
            </a:extLst>
          </p:cNvPr>
          <p:cNvPicPr>
            <a:picLocks noChangeAspect="1"/>
          </p:cNvPicPr>
          <p:nvPr/>
        </p:nvPicPr>
        <p:blipFill>
          <a:blip r:embed="rId3"/>
          <a:stretch>
            <a:fillRect/>
          </a:stretch>
        </p:blipFill>
        <p:spPr>
          <a:xfrm>
            <a:off x="6096000" y="0"/>
            <a:ext cx="1856600" cy="2834640"/>
          </a:xfrm>
          <a:prstGeom prst="rect">
            <a:avLst/>
          </a:prstGeom>
        </p:spPr>
      </p:pic>
      <p:sp>
        <p:nvSpPr>
          <p:cNvPr id="4" name="TextBox 3">
            <a:extLst>
              <a:ext uri="{FF2B5EF4-FFF2-40B4-BE49-F238E27FC236}">
                <a16:creationId xmlns:a16="http://schemas.microsoft.com/office/drawing/2014/main" id="{22C10F69-3908-D537-EE40-7238D82CDEEA}"/>
              </a:ext>
            </a:extLst>
          </p:cNvPr>
          <p:cNvSpPr txBox="1"/>
          <p:nvPr/>
        </p:nvSpPr>
        <p:spPr>
          <a:xfrm>
            <a:off x="8183418" y="406400"/>
            <a:ext cx="3733714" cy="3785652"/>
          </a:xfrm>
          <a:prstGeom prst="rect">
            <a:avLst/>
          </a:prstGeom>
          <a:noFill/>
        </p:spPr>
        <p:txBody>
          <a:bodyPr wrap="none" rtlCol="0">
            <a:spAutoFit/>
          </a:bodyPr>
          <a:lstStyle/>
          <a:p>
            <a:r>
              <a:rPr lang="en-US" sz="1600" dirty="0"/>
              <a:t> </a:t>
            </a:r>
            <a:r>
              <a:rPr lang="en-US" sz="1600" dirty="0">
                <a:solidFill>
                  <a:srgbClr val="000000"/>
                </a:solidFill>
                <a:effectLst/>
                <a:latin typeface="Times New Roman" panose="02020603050405020304" pitchFamily="18" charset="0"/>
                <a:ea typeface="Times New Roman" panose="02020603050405020304" pitchFamily="18" charset="0"/>
              </a:rPr>
              <a:t>“The pottery I make is a collaborative</a:t>
            </a:r>
          </a:p>
          <a:p>
            <a:r>
              <a:rPr lang="en-US" sz="1600" dirty="0">
                <a:solidFill>
                  <a:srgbClr val="000000"/>
                </a:solidFill>
                <a:effectLst/>
                <a:latin typeface="Times New Roman" panose="02020603050405020304" pitchFamily="18" charset="0"/>
                <a:ea typeface="Times New Roman" panose="02020603050405020304" pitchFamily="18" charset="0"/>
              </a:rPr>
              <a:t> work between myself and the clay. </a:t>
            </a:r>
          </a:p>
          <a:p>
            <a:r>
              <a:rPr lang="en-US" sz="1600" dirty="0">
                <a:solidFill>
                  <a:srgbClr val="000000"/>
                </a:solidFill>
                <a:effectLst/>
                <a:latin typeface="Times New Roman" panose="02020603050405020304" pitchFamily="18" charset="0"/>
                <a:ea typeface="Times New Roman" panose="02020603050405020304" pitchFamily="18" charset="0"/>
              </a:rPr>
              <a:t>It was through unsuccessful attempts in</a:t>
            </a:r>
          </a:p>
          <a:p>
            <a:r>
              <a:rPr lang="en-US" sz="1600" dirty="0">
                <a:solidFill>
                  <a:srgbClr val="000000"/>
                </a:solidFill>
                <a:effectLst/>
                <a:latin typeface="Times New Roman" panose="02020603050405020304" pitchFamily="18" charset="0"/>
                <a:ea typeface="Times New Roman" panose="02020603050405020304" pitchFamily="18" charset="0"/>
              </a:rPr>
              <a:t> my earlier years to produce such a pot that</a:t>
            </a:r>
          </a:p>
          <a:p>
            <a:r>
              <a:rPr lang="en-US" sz="1600" dirty="0">
                <a:solidFill>
                  <a:srgbClr val="000000"/>
                </a:solidFill>
                <a:effectLst/>
                <a:latin typeface="Times New Roman" panose="02020603050405020304" pitchFamily="18" charset="0"/>
                <a:ea typeface="Times New Roman" panose="02020603050405020304" pitchFamily="18" charset="0"/>
              </a:rPr>
              <a:t> Clay Woman taught me patience. She </a:t>
            </a:r>
          </a:p>
          <a:p>
            <a:r>
              <a:rPr lang="en-US" sz="1600" dirty="0">
                <a:solidFill>
                  <a:srgbClr val="000000"/>
                </a:solidFill>
                <a:effectLst/>
                <a:latin typeface="Times New Roman" panose="02020603050405020304" pitchFamily="18" charset="0"/>
                <a:ea typeface="Times New Roman" panose="02020603050405020304" pitchFamily="18" charset="0"/>
              </a:rPr>
              <a:t>tells me to go slow and create one coil</a:t>
            </a:r>
          </a:p>
          <a:p>
            <a:r>
              <a:rPr lang="en-US" sz="1600" dirty="0">
                <a:solidFill>
                  <a:srgbClr val="000000"/>
                </a:solidFill>
                <a:effectLst/>
                <a:latin typeface="Times New Roman" panose="02020603050405020304" pitchFamily="18" charset="0"/>
                <a:ea typeface="Times New Roman" panose="02020603050405020304" pitchFamily="18" charset="0"/>
              </a:rPr>
              <a:t> at a time and allow that to stand and </a:t>
            </a:r>
          </a:p>
          <a:p>
            <a:r>
              <a:rPr lang="en-US" sz="1600" dirty="0">
                <a:solidFill>
                  <a:srgbClr val="000000"/>
                </a:solidFill>
                <a:effectLst/>
                <a:latin typeface="Times New Roman" panose="02020603050405020304" pitchFamily="18" charset="0"/>
                <a:ea typeface="Times New Roman" panose="02020603050405020304" pitchFamily="18" charset="0"/>
              </a:rPr>
              <a:t>stiffen before I add another piece. </a:t>
            </a:r>
          </a:p>
          <a:p>
            <a:r>
              <a:rPr lang="en-US" sz="1600" dirty="0">
                <a:solidFill>
                  <a:srgbClr val="000000"/>
                </a:solidFill>
                <a:effectLst/>
                <a:latin typeface="Times New Roman" panose="02020603050405020304" pitchFamily="18" charset="0"/>
                <a:ea typeface="Times New Roman" panose="02020603050405020304" pitchFamily="18" charset="0"/>
              </a:rPr>
              <a:t>I received her teachings in that way </a:t>
            </a:r>
          </a:p>
          <a:p>
            <a:r>
              <a:rPr lang="en-US" sz="1600" dirty="0">
                <a:solidFill>
                  <a:srgbClr val="000000"/>
                </a:solidFill>
                <a:effectLst/>
                <a:latin typeface="Times New Roman" panose="02020603050405020304" pitchFamily="18" charset="0"/>
                <a:ea typeface="Times New Roman" panose="02020603050405020304" pitchFamily="18" charset="0"/>
              </a:rPr>
              <a:t>and in order to produce that piece of </a:t>
            </a:r>
          </a:p>
          <a:p>
            <a:r>
              <a:rPr lang="en-US" sz="1600" dirty="0">
                <a:solidFill>
                  <a:srgbClr val="000000"/>
                </a:solidFill>
                <a:effectLst/>
                <a:latin typeface="Times New Roman" panose="02020603050405020304" pitchFamily="18" charset="0"/>
                <a:ea typeface="Times New Roman" panose="02020603050405020304" pitchFamily="18" charset="0"/>
              </a:rPr>
              <a:t>artwork, it has taken numerous years of </a:t>
            </a:r>
          </a:p>
          <a:p>
            <a:r>
              <a:rPr lang="en-US" sz="1600" dirty="0">
                <a:solidFill>
                  <a:srgbClr val="000000"/>
                </a:solidFill>
                <a:effectLst/>
                <a:latin typeface="Times New Roman" panose="02020603050405020304" pitchFamily="18" charset="0"/>
                <a:ea typeface="Times New Roman" panose="02020603050405020304" pitchFamily="18" charset="0"/>
              </a:rPr>
              <a:t>trial and error. Being attuned to Clay </a:t>
            </a:r>
          </a:p>
          <a:p>
            <a:r>
              <a:rPr lang="en-US" sz="1600" dirty="0">
                <a:solidFill>
                  <a:srgbClr val="000000"/>
                </a:solidFill>
                <a:effectLst/>
                <a:latin typeface="Times New Roman" panose="02020603050405020304" pitchFamily="18" charset="0"/>
                <a:ea typeface="Times New Roman" panose="02020603050405020304" pitchFamily="18" charset="0"/>
              </a:rPr>
              <a:t>Woman’s teachings, listening to it and </a:t>
            </a:r>
          </a:p>
          <a:p>
            <a:r>
              <a:rPr lang="en-US" sz="1600" dirty="0">
                <a:solidFill>
                  <a:srgbClr val="000000"/>
                </a:solidFill>
                <a:effectLst/>
                <a:latin typeface="Times New Roman" panose="02020603050405020304" pitchFamily="18" charset="0"/>
                <a:ea typeface="Times New Roman" panose="02020603050405020304" pitchFamily="18" charset="0"/>
              </a:rPr>
              <a:t>feeling it within the heart, that is how</a:t>
            </a:r>
          </a:p>
          <a:p>
            <a:r>
              <a:rPr lang="en-US" sz="1600" dirty="0">
                <a:solidFill>
                  <a:srgbClr val="000000"/>
                </a:solidFill>
                <a:effectLst/>
                <a:latin typeface="Times New Roman" panose="02020603050405020304" pitchFamily="18" charset="0"/>
                <a:ea typeface="Times New Roman" panose="02020603050405020304" pitchFamily="18" charset="0"/>
              </a:rPr>
              <a:t> I learned patience.” </a:t>
            </a:r>
            <a:endParaRPr lang="en-US" sz="1600" dirty="0"/>
          </a:p>
        </p:txBody>
      </p:sp>
      <p:sp>
        <p:nvSpPr>
          <p:cNvPr id="5" name="TextBox 4">
            <a:extLst>
              <a:ext uri="{FF2B5EF4-FFF2-40B4-BE49-F238E27FC236}">
                <a16:creationId xmlns:a16="http://schemas.microsoft.com/office/drawing/2014/main" id="{4D177323-7866-6BDE-55AA-892BF9D120DE}"/>
              </a:ext>
            </a:extLst>
          </p:cNvPr>
          <p:cNvSpPr txBox="1"/>
          <p:nvPr/>
        </p:nvSpPr>
        <p:spPr>
          <a:xfrm>
            <a:off x="6225309" y="3112655"/>
            <a:ext cx="1892185" cy="923330"/>
          </a:xfrm>
          <a:prstGeom prst="rect">
            <a:avLst/>
          </a:prstGeom>
          <a:noFill/>
        </p:spPr>
        <p:txBody>
          <a:bodyPr wrap="none" rtlCol="0">
            <a:spAutoFit/>
          </a:bodyPr>
          <a:lstStyle/>
          <a:p>
            <a:r>
              <a:rPr lang="en-US" dirty="0"/>
              <a:t>Preston Duwyenie</a:t>
            </a:r>
          </a:p>
          <a:p>
            <a:r>
              <a:rPr lang="en-US" dirty="0"/>
              <a:t>b. 1951. </a:t>
            </a:r>
          </a:p>
          <a:p>
            <a:r>
              <a:rPr lang="en-US" dirty="0"/>
              <a:t>Jar, 1984-1987</a:t>
            </a:r>
          </a:p>
        </p:txBody>
      </p:sp>
    </p:spTree>
    <p:extLst>
      <p:ext uri="{BB962C8B-B14F-4D97-AF65-F5344CB8AC3E}">
        <p14:creationId xmlns:p14="http://schemas.microsoft.com/office/powerpoint/2010/main" val="582228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0C69EFD5-D48B-AD45-8752-C45BCE281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FF49BA4-7A34-6D5F-A681-48B886929E94}"/>
              </a:ext>
            </a:extLst>
          </p:cNvPr>
          <p:cNvSpPr txBox="1"/>
          <p:nvPr/>
        </p:nvSpPr>
        <p:spPr>
          <a:xfrm>
            <a:off x="7833483" y="75677"/>
            <a:ext cx="3674595" cy="646331"/>
          </a:xfrm>
          <a:prstGeom prst="rect">
            <a:avLst/>
          </a:prstGeom>
          <a:noFill/>
        </p:spPr>
        <p:txBody>
          <a:bodyPr wrap="square" rtlCol="0">
            <a:spAutoFit/>
          </a:bodyPr>
          <a:lstStyle/>
          <a:p>
            <a:r>
              <a:rPr lang="en-US" dirty="0"/>
              <a:t>Jar with bird motifs and lightning, 1905-1910, 506P</a:t>
            </a:r>
          </a:p>
        </p:txBody>
      </p:sp>
      <p:pic>
        <p:nvPicPr>
          <p:cNvPr id="4098" name="Picture 2" descr="File: '0105901b'">
            <a:extLst>
              <a:ext uri="{FF2B5EF4-FFF2-40B4-BE49-F238E27FC236}">
                <a16:creationId xmlns:a16="http://schemas.microsoft.com/office/drawing/2014/main" id="{0BF1A90B-B95F-6A2C-0261-C02D584F2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30" t="11665" r="15866" b="19810"/>
          <a:stretch/>
        </p:blipFill>
        <p:spPr bwMode="auto">
          <a:xfrm>
            <a:off x="6400805" y="75677"/>
            <a:ext cx="1432678" cy="10972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 'Z0007453'">
            <a:extLst>
              <a:ext uri="{FF2B5EF4-FFF2-40B4-BE49-F238E27FC236}">
                <a16:creationId xmlns:a16="http://schemas.microsoft.com/office/drawing/2014/main" id="{AB6141BC-9465-F446-F0DB-0656C7644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55" t="7269" r="5976" b="23689"/>
          <a:stretch/>
        </p:blipFill>
        <p:spPr bwMode="auto">
          <a:xfrm>
            <a:off x="6225311" y="2743200"/>
            <a:ext cx="2079149" cy="1188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2E54DF-AECC-886E-C249-ACC84EB3E6B8}"/>
              </a:ext>
            </a:extLst>
          </p:cNvPr>
          <p:cNvSpPr txBox="1"/>
          <p:nvPr/>
        </p:nvSpPr>
        <p:spPr>
          <a:xfrm>
            <a:off x="8525164" y="2927927"/>
            <a:ext cx="3586751" cy="923330"/>
          </a:xfrm>
          <a:prstGeom prst="rect">
            <a:avLst/>
          </a:prstGeom>
          <a:noFill/>
        </p:spPr>
        <p:txBody>
          <a:bodyPr wrap="none" rtlCol="0">
            <a:spAutoFit/>
          </a:bodyPr>
          <a:lstStyle/>
          <a:p>
            <a:r>
              <a:rPr lang="en-US" dirty="0"/>
              <a:t>Steve Lucas learned to do the large</a:t>
            </a:r>
          </a:p>
          <a:p>
            <a:r>
              <a:rPr lang="en-US" dirty="0"/>
              <a:t>diameter low-shoulder jars from his </a:t>
            </a:r>
          </a:p>
          <a:p>
            <a:r>
              <a:rPr lang="en-US" dirty="0"/>
              <a:t>aunt Dextra Quotskuyva</a:t>
            </a:r>
          </a:p>
        </p:txBody>
      </p:sp>
      <p:pic>
        <p:nvPicPr>
          <p:cNvPr id="4102" name="Picture 6" descr="File: 'Z0009293'">
            <a:extLst>
              <a:ext uri="{FF2B5EF4-FFF2-40B4-BE49-F238E27FC236}">
                <a16:creationId xmlns:a16="http://schemas.microsoft.com/office/drawing/2014/main" id="{FD83EE05-5FEA-BC2D-EE6C-D4842657DE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67" t="12698" r="11019" b="15414"/>
          <a:stretch/>
        </p:blipFill>
        <p:spPr bwMode="auto">
          <a:xfrm>
            <a:off x="6253453" y="1235332"/>
            <a:ext cx="2022863" cy="137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513C6F-A97C-1A78-B39A-263B6E825B72}"/>
              </a:ext>
            </a:extLst>
          </p:cNvPr>
          <p:cNvSpPr txBox="1"/>
          <p:nvPr/>
        </p:nvSpPr>
        <p:spPr>
          <a:xfrm>
            <a:off x="8525164" y="1487055"/>
            <a:ext cx="3512052" cy="923330"/>
          </a:xfrm>
          <a:prstGeom prst="rect">
            <a:avLst/>
          </a:prstGeom>
          <a:noFill/>
        </p:spPr>
        <p:txBody>
          <a:bodyPr wrap="none" rtlCol="0">
            <a:spAutoFit/>
          </a:bodyPr>
          <a:lstStyle/>
          <a:p>
            <a:r>
              <a:rPr lang="en-US" dirty="0"/>
              <a:t>Jar, 1920s, Probably Daisy Hooee or</a:t>
            </a:r>
          </a:p>
          <a:p>
            <a:r>
              <a:rPr lang="en-US" dirty="0"/>
              <a:t>Rachel Nampeyo. Original Heard</a:t>
            </a:r>
          </a:p>
          <a:p>
            <a:r>
              <a:rPr lang="en-US" dirty="0"/>
              <a:t>Collection.  </a:t>
            </a:r>
          </a:p>
        </p:txBody>
      </p:sp>
    </p:spTree>
    <p:extLst>
      <p:ext uri="{BB962C8B-B14F-4D97-AF65-F5344CB8AC3E}">
        <p14:creationId xmlns:p14="http://schemas.microsoft.com/office/powerpoint/2010/main" val="2416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E1DCF93-D52F-EA80-8734-D247162C2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92D67F-A087-EBAD-A53B-62173B52B818}"/>
              </a:ext>
            </a:extLst>
          </p:cNvPr>
          <p:cNvSpPr txBox="1"/>
          <p:nvPr/>
        </p:nvSpPr>
        <p:spPr>
          <a:xfrm>
            <a:off x="6539345" y="711200"/>
            <a:ext cx="2235420" cy="646331"/>
          </a:xfrm>
          <a:prstGeom prst="rect">
            <a:avLst/>
          </a:prstGeom>
          <a:noFill/>
        </p:spPr>
        <p:txBody>
          <a:bodyPr wrap="none" rtlCol="0">
            <a:spAutoFit/>
          </a:bodyPr>
          <a:lstStyle/>
          <a:p>
            <a:r>
              <a:rPr lang="en-US" dirty="0"/>
              <a:t>Ray Naha, 1933-1975 </a:t>
            </a:r>
          </a:p>
          <a:p>
            <a:r>
              <a:rPr lang="en-US" dirty="0"/>
              <a:t>Home Dance, c. 1965</a:t>
            </a:r>
          </a:p>
        </p:txBody>
      </p:sp>
      <p:pic>
        <p:nvPicPr>
          <p:cNvPr id="5122" name="Picture 2" descr="File: 'Z0001886'">
            <a:extLst>
              <a:ext uri="{FF2B5EF4-FFF2-40B4-BE49-F238E27FC236}">
                <a16:creationId xmlns:a16="http://schemas.microsoft.com/office/drawing/2014/main" id="{1DCF7B7F-A8A9-E84A-1D3C-1164C1BCAD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4" t="15515" r="4000" b="2539"/>
          <a:stretch/>
        </p:blipFill>
        <p:spPr bwMode="auto">
          <a:xfrm>
            <a:off x="6456218" y="2068945"/>
            <a:ext cx="4211782" cy="277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9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17FF38-BF50-59A8-2959-0D13A4603B4E}"/>
              </a:ext>
            </a:extLst>
          </p:cNvPr>
          <p:cNvSpPr txBox="1"/>
          <p:nvPr/>
        </p:nvSpPr>
        <p:spPr>
          <a:xfrm>
            <a:off x="1801091" y="923027"/>
            <a:ext cx="10563021" cy="4801314"/>
          </a:xfrm>
          <a:prstGeom prst="rect">
            <a:avLst/>
          </a:prstGeom>
          <a:noFill/>
        </p:spPr>
        <p:txBody>
          <a:bodyPr wrap="square" rtlCol="0">
            <a:spAutoFit/>
          </a:bodyPr>
          <a:lstStyle/>
          <a:p>
            <a:r>
              <a:rPr lang="en-US" dirty="0"/>
              <a:t>There are 12 Hopi villages,10 of which are located on </a:t>
            </a:r>
          </a:p>
          <a:p>
            <a:r>
              <a:rPr lang="en-US" dirty="0"/>
              <a:t>three mesas.</a:t>
            </a:r>
          </a:p>
          <a:p>
            <a:r>
              <a:rPr lang="en-US" dirty="0"/>
              <a:t>First Mesa: Walpi, Sitsomóvi, Hano</a:t>
            </a:r>
          </a:p>
          <a:p>
            <a:r>
              <a:rPr lang="en-US" dirty="0"/>
              <a:t>Second Mesa: </a:t>
            </a:r>
            <a:r>
              <a:rPr lang="en-US" dirty="0" err="1"/>
              <a:t>Musangnuvi</a:t>
            </a:r>
            <a:r>
              <a:rPr lang="en-US" dirty="0"/>
              <a:t>, </a:t>
            </a:r>
            <a:r>
              <a:rPr lang="en-US" dirty="0" err="1"/>
              <a:t>Supawlavi</a:t>
            </a:r>
            <a:r>
              <a:rPr lang="en-US" dirty="0"/>
              <a:t>, </a:t>
            </a:r>
            <a:r>
              <a:rPr lang="en-US" dirty="0" err="1"/>
              <a:t>Songoopavi</a:t>
            </a:r>
            <a:endParaRPr lang="en-US" dirty="0"/>
          </a:p>
          <a:p>
            <a:r>
              <a:rPr lang="en-US" dirty="0"/>
              <a:t>Third Mesa: Orayvi, </a:t>
            </a:r>
            <a:r>
              <a:rPr lang="en-US" dirty="0" err="1"/>
              <a:t>Kiqötsmovi</a:t>
            </a:r>
            <a:r>
              <a:rPr lang="en-US" dirty="0"/>
              <a:t>, </a:t>
            </a:r>
            <a:r>
              <a:rPr lang="en-US" dirty="0" err="1"/>
              <a:t>Hotevela</a:t>
            </a:r>
            <a:r>
              <a:rPr lang="en-US" dirty="0"/>
              <a:t>, and </a:t>
            </a:r>
            <a:r>
              <a:rPr lang="en-US" dirty="0" err="1"/>
              <a:t>Paaquavi</a:t>
            </a:r>
            <a:endParaRPr lang="en-US" dirty="0"/>
          </a:p>
          <a:p>
            <a:endParaRPr lang="en-US" dirty="0"/>
          </a:p>
          <a:p>
            <a:r>
              <a:rPr lang="en-US" dirty="0"/>
              <a:t>Two villages are located 35 miles west of </a:t>
            </a:r>
            <a:r>
              <a:rPr lang="en-US" dirty="0" err="1"/>
              <a:t>Hotevela</a:t>
            </a:r>
            <a:r>
              <a:rPr lang="en-US" dirty="0"/>
              <a:t>—Upper</a:t>
            </a:r>
          </a:p>
          <a:p>
            <a:r>
              <a:rPr lang="en-US" dirty="0"/>
              <a:t>and Lower </a:t>
            </a:r>
            <a:r>
              <a:rPr lang="en-US" dirty="0" err="1"/>
              <a:t>Mungapi</a:t>
            </a:r>
            <a:r>
              <a:rPr lang="en-US" dirty="0"/>
              <a:t>.  These two villages were originally summer </a:t>
            </a:r>
          </a:p>
          <a:p>
            <a:r>
              <a:rPr lang="en-US" dirty="0"/>
              <a:t>villages located near the corn fields. </a:t>
            </a:r>
          </a:p>
          <a:p>
            <a:endParaRPr lang="en-US" dirty="0"/>
          </a:p>
          <a:p>
            <a:r>
              <a:rPr lang="en-US" dirty="0"/>
              <a:t>In many important respects the villages are independent. The passage of the Wheeler-Howard Indian Reorganization Act in 1934 led to the establishment of the Hopi Tribal Council on December 19, 1936.</a:t>
            </a:r>
          </a:p>
          <a:p>
            <a:endParaRPr lang="en-US" dirty="0"/>
          </a:p>
          <a:p>
            <a:r>
              <a:rPr lang="en-US" dirty="0"/>
              <a:t>Gloria and Clifford Lomahaftewa gave family guidance throughout the HOME exhibition and many other Heard</a:t>
            </a:r>
          </a:p>
          <a:p>
            <a:r>
              <a:rPr lang="en-US" dirty="0"/>
              <a:t>exhibition. </a:t>
            </a:r>
          </a:p>
          <a:p>
            <a:endParaRPr lang="en-US" dirty="0"/>
          </a:p>
          <a:p>
            <a:endParaRPr lang="en-US" dirty="0"/>
          </a:p>
        </p:txBody>
      </p:sp>
    </p:spTree>
    <p:extLst>
      <p:ext uri="{BB962C8B-B14F-4D97-AF65-F5344CB8AC3E}">
        <p14:creationId xmlns:p14="http://schemas.microsoft.com/office/powerpoint/2010/main" val="4022451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41B8833C-4491-D441-033A-88C9DB66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8D3067B-FAB6-DAFE-9234-465C521024A0}"/>
              </a:ext>
            </a:extLst>
          </p:cNvPr>
          <p:cNvSpPr txBox="1"/>
          <p:nvPr/>
        </p:nvSpPr>
        <p:spPr>
          <a:xfrm>
            <a:off x="5301673" y="1080655"/>
            <a:ext cx="7067448" cy="1200329"/>
          </a:xfrm>
          <a:prstGeom prst="rect">
            <a:avLst/>
          </a:prstGeom>
          <a:noFill/>
        </p:spPr>
        <p:txBody>
          <a:bodyPr wrap="none" rtlCol="0">
            <a:spAutoFit/>
          </a:bodyPr>
          <a:lstStyle/>
          <a:p>
            <a:r>
              <a:rPr lang="en-US" dirty="0"/>
              <a:t>The jar, c. 1900, on the bottom shelf was on a postage stamp with the</a:t>
            </a:r>
          </a:p>
          <a:p>
            <a:r>
              <a:rPr lang="en-US" dirty="0"/>
              <a:t> side featuring the Pahlikmana, as shown here. The series was Pueblo Art, </a:t>
            </a:r>
          </a:p>
          <a:p>
            <a:r>
              <a:rPr lang="en-US" dirty="0"/>
              <a:t>Issued April 13, 1977.</a:t>
            </a:r>
          </a:p>
          <a:p>
            <a:r>
              <a:rPr lang="en-US" dirty="0"/>
              <a:t>It was originally in the William Randolph Hearst collection. </a:t>
            </a:r>
          </a:p>
        </p:txBody>
      </p:sp>
    </p:spTree>
    <p:extLst>
      <p:ext uri="{BB962C8B-B14F-4D97-AF65-F5344CB8AC3E}">
        <p14:creationId xmlns:p14="http://schemas.microsoft.com/office/powerpoint/2010/main" val="3580901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8AA268-F53D-69A1-92D0-55C2082EB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86BA50A-AAE7-FD81-D63F-A6962F09D6AA}"/>
              </a:ext>
            </a:extLst>
          </p:cNvPr>
          <p:cNvSpPr txBox="1"/>
          <p:nvPr/>
        </p:nvSpPr>
        <p:spPr>
          <a:xfrm>
            <a:off x="5124659" y="823965"/>
            <a:ext cx="7046160" cy="4247317"/>
          </a:xfrm>
          <a:prstGeom prst="rect">
            <a:avLst/>
          </a:prstGeom>
          <a:noFill/>
        </p:spPr>
        <p:txBody>
          <a:bodyPr wrap="none" rtlCol="0">
            <a:spAutoFit/>
          </a:bodyPr>
          <a:lstStyle/>
          <a:p>
            <a:r>
              <a:rPr lang="en-US" dirty="0"/>
              <a:t>Hopi Jewelry</a:t>
            </a:r>
          </a:p>
          <a:p>
            <a:pPr marL="285750" indent="-285750">
              <a:buFont typeface="Arial" panose="020B0604020202020204" pitchFamily="34" charset="0"/>
              <a:buChar char="•"/>
            </a:pPr>
            <a:r>
              <a:rPr lang="en-US" dirty="0"/>
              <a:t>Refer back to jewelry visitors have seen in the Pueblo section that </a:t>
            </a:r>
          </a:p>
          <a:p>
            <a:r>
              <a:rPr lang="en-US" dirty="0"/>
              <a:t>focused on lapidary work. The distinctive Hopi style</a:t>
            </a:r>
          </a:p>
          <a:p>
            <a:r>
              <a:rPr lang="en-US" dirty="0"/>
              <a:t>is overlay where a thin sheet of silver has a design cutout of it and</a:t>
            </a:r>
          </a:p>
          <a:p>
            <a:r>
              <a:rPr lang="en-US" dirty="0"/>
              <a:t>placed over a solid piece of silver, with the cutout chemically blackened.</a:t>
            </a:r>
          </a:p>
          <a:p>
            <a:endParaRPr lang="en-US" dirty="0"/>
          </a:p>
          <a:p>
            <a:r>
              <a:rPr lang="en-US" dirty="0"/>
              <a:t>Mary-Russell Colton (MNA) was encouraging a distinctive jewelry style</a:t>
            </a:r>
          </a:p>
          <a:p>
            <a:r>
              <a:rPr lang="en-US" dirty="0"/>
              <a:t>For Hopi and from that overlay was developed. Fred Kabotie and</a:t>
            </a:r>
          </a:p>
          <a:p>
            <a:r>
              <a:rPr lang="en-US" dirty="0"/>
              <a:t>Paul Saufkie developed classes for G.I.s returning from World War II.</a:t>
            </a:r>
          </a:p>
          <a:p>
            <a:endParaRPr lang="en-US" dirty="0"/>
          </a:p>
          <a:p>
            <a:endParaRPr lang="en-US" dirty="0"/>
          </a:p>
          <a:p>
            <a:r>
              <a:rPr lang="en-US" dirty="0"/>
              <a:t>Charles Loloma inaugurated the second big change in Hopi jewelry, using</a:t>
            </a:r>
          </a:p>
          <a:p>
            <a:r>
              <a:rPr lang="en-US" dirty="0"/>
              <a:t>dramatic design and materials that included precious and semi-precious</a:t>
            </a:r>
          </a:p>
          <a:p>
            <a:r>
              <a:rPr lang="en-US" dirty="0"/>
              <a:t>stones and ironwood set in both gold and silver. Used stones that no one </a:t>
            </a:r>
          </a:p>
          <a:p>
            <a:r>
              <a:rPr lang="en-US" dirty="0"/>
              <a:t>but the wearer could see.</a:t>
            </a:r>
          </a:p>
        </p:txBody>
      </p:sp>
      <p:pic>
        <p:nvPicPr>
          <p:cNvPr id="1029" name="Picture 5" descr="File: 'Z0002238'">
            <a:extLst>
              <a:ext uri="{FF2B5EF4-FFF2-40B4-BE49-F238E27FC236}">
                <a16:creationId xmlns:a16="http://schemas.microsoft.com/office/drawing/2014/main" id="{A5A24698-C518-168B-7CB4-296983453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4" t="19734" r="11567"/>
          <a:stretch/>
        </p:blipFill>
        <p:spPr bwMode="auto">
          <a:xfrm>
            <a:off x="5391366" y="5111783"/>
            <a:ext cx="1950411"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D6BAE8-5499-811D-C9CE-552EF4EF5363}"/>
              </a:ext>
            </a:extLst>
          </p:cNvPr>
          <p:cNvSpPr txBox="1"/>
          <p:nvPr/>
        </p:nvSpPr>
        <p:spPr>
          <a:xfrm>
            <a:off x="7658100" y="5499100"/>
            <a:ext cx="2664640" cy="369332"/>
          </a:xfrm>
          <a:prstGeom prst="rect">
            <a:avLst/>
          </a:prstGeom>
          <a:noFill/>
        </p:spPr>
        <p:txBody>
          <a:bodyPr wrap="none" rtlCol="0">
            <a:spAutoFit/>
          </a:bodyPr>
          <a:lstStyle/>
          <a:p>
            <a:r>
              <a:rPr lang="en-US" dirty="0"/>
              <a:t>“We are all about beauty.”</a:t>
            </a:r>
          </a:p>
        </p:txBody>
      </p:sp>
    </p:spTree>
    <p:extLst>
      <p:ext uri="{BB962C8B-B14F-4D97-AF65-F5344CB8AC3E}">
        <p14:creationId xmlns:p14="http://schemas.microsoft.com/office/powerpoint/2010/main" val="1586988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3CF13BA-936A-4C95-405F-FA6574461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225" y="-2397125"/>
            <a:ext cx="16581120" cy="1243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592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6E88E9D1-1364-A175-0C8D-6187E0A97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88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06A474-D953-CC17-0A27-93E49E3D5F72}"/>
              </a:ext>
            </a:extLst>
          </p:cNvPr>
          <p:cNvPicPr>
            <a:picLocks noChangeAspect="1"/>
          </p:cNvPicPr>
          <p:nvPr/>
        </p:nvPicPr>
        <p:blipFill>
          <a:blip r:embed="rId2"/>
          <a:stretch>
            <a:fillRect/>
          </a:stretch>
        </p:blipFill>
        <p:spPr>
          <a:xfrm>
            <a:off x="396095" y="155276"/>
            <a:ext cx="2703231" cy="3840480"/>
          </a:xfrm>
          <a:prstGeom prst="rect">
            <a:avLst/>
          </a:prstGeom>
        </p:spPr>
      </p:pic>
      <p:sp>
        <p:nvSpPr>
          <p:cNvPr id="6" name="TextBox 5">
            <a:extLst>
              <a:ext uri="{FF2B5EF4-FFF2-40B4-BE49-F238E27FC236}">
                <a16:creationId xmlns:a16="http://schemas.microsoft.com/office/drawing/2014/main" id="{FFDE55E4-41EC-49C7-06F8-AB1CD162F1B4}"/>
              </a:ext>
            </a:extLst>
          </p:cNvPr>
          <p:cNvSpPr txBox="1"/>
          <p:nvPr/>
        </p:nvSpPr>
        <p:spPr>
          <a:xfrm>
            <a:off x="3398982" y="155276"/>
            <a:ext cx="7478927" cy="2308324"/>
          </a:xfrm>
          <a:prstGeom prst="rect">
            <a:avLst/>
          </a:prstGeom>
          <a:noFill/>
        </p:spPr>
        <p:txBody>
          <a:bodyPr wrap="square">
            <a:spAutoFit/>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We see ourselves as </a:t>
            </a:r>
            <a:r>
              <a:rPr lang="en-US" sz="1800" b="1" i="1" dirty="0">
                <a:effectLst/>
                <a:latin typeface="Times New Roman" panose="02020603050405020304" pitchFamily="18" charset="0"/>
                <a:ea typeface="Times New Roman" panose="02020603050405020304" pitchFamily="18" charset="0"/>
              </a:rPr>
              <a:t>caretakers </a:t>
            </a:r>
            <a:r>
              <a:rPr lang="en-US" sz="1800" i="1" dirty="0">
                <a:effectLst/>
                <a:latin typeface="Times New Roman" panose="02020603050405020304" pitchFamily="18" charset="0"/>
                <a:ea typeface="Times New Roman" panose="02020603050405020304" pitchFamily="18" charset="0"/>
              </a:rPr>
              <a:t>of that piece of the earth that we use. We also have respect for the heaven…the stars, the moon and the sun, nature itself, the clouds, rain, snow. What makes us whole is to recognize and respect all these things and their seasons. Our lives are pretty much controlled by the seasons. Our ceremonies are dictated by the seasons. Our daily lives are dictated by Mother Nature because we live on a definite calendar, our planting season, our katsina season, our home dance, are all dictated to us by Mother Nature.  </a:t>
            </a:r>
            <a:r>
              <a:rPr lang="en-US" sz="1800" dirty="0">
                <a:effectLst/>
                <a:latin typeface="Times New Roman" panose="02020603050405020304" pitchFamily="18" charset="0"/>
                <a:ea typeface="Times New Roman" panose="02020603050405020304" pitchFamily="18" charset="0"/>
              </a:rPr>
              <a:t>Albert Sinquah, Hopi</a:t>
            </a:r>
          </a:p>
        </p:txBody>
      </p:sp>
      <p:sp>
        <p:nvSpPr>
          <p:cNvPr id="7" name="TextBox 6">
            <a:extLst>
              <a:ext uri="{FF2B5EF4-FFF2-40B4-BE49-F238E27FC236}">
                <a16:creationId xmlns:a16="http://schemas.microsoft.com/office/drawing/2014/main" id="{519E436E-8D5D-BF1D-4FD5-AC9946FDD5C1}"/>
              </a:ext>
            </a:extLst>
          </p:cNvPr>
          <p:cNvSpPr txBox="1"/>
          <p:nvPr/>
        </p:nvSpPr>
        <p:spPr>
          <a:xfrm>
            <a:off x="3731491" y="3149600"/>
            <a:ext cx="8155709" cy="3970318"/>
          </a:xfrm>
          <a:prstGeom prst="rect">
            <a:avLst/>
          </a:prstGeom>
          <a:noFill/>
        </p:spPr>
        <p:txBody>
          <a:bodyPr wrap="square" rtlCol="0">
            <a:spAutoFit/>
          </a:bodyPr>
          <a:lstStyle/>
          <a:p>
            <a:r>
              <a:rPr lang="en-US" sz="1800" dirty="0">
                <a:effectLst/>
                <a:ea typeface="Times New Roman" panose="02020603050405020304" pitchFamily="18" charset="0"/>
              </a:rPr>
              <a:t> The villages are on three smaller mesas that reach out from 60-mile wide Black Mesa. </a:t>
            </a:r>
          </a:p>
          <a:p>
            <a:r>
              <a:rPr lang="en-US" sz="1800" dirty="0">
                <a:effectLst/>
                <a:ea typeface="Times New Roman" panose="02020603050405020304" pitchFamily="18" charset="0"/>
              </a:rPr>
              <a:t>The Hopi arrived at their present mesa top homes by at least 1000 C.E. </a:t>
            </a:r>
          </a:p>
          <a:p>
            <a:r>
              <a:rPr lang="en-US" dirty="0"/>
              <a:t>Settled at least by 1150 C.E., Orayvi is the oldest continuously inhabited community in the United States. </a:t>
            </a:r>
          </a:p>
          <a:p>
            <a:r>
              <a:rPr lang="en-US" sz="1800" dirty="0">
                <a:effectLst/>
                <a:latin typeface="Calabri"/>
                <a:ea typeface="Times New Roman" panose="02020603050405020304" pitchFamily="18" charset="0"/>
              </a:rPr>
              <a:t>Migration stories tell of clans gathering from every direction. </a:t>
            </a:r>
            <a:r>
              <a:rPr lang="en-US" dirty="0">
                <a:latin typeface="Calabri"/>
                <a:ea typeface="Times New Roman" panose="02020603050405020304" pitchFamily="18" charset="0"/>
              </a:rPr>
              <a:t>“Dynamic change” is a phrase used in the book </a:t>
            </a:r>
            <a:r>
              <a:rPr lang="en-US" i="1" dirty="0">
                <a:latin typeface="Calabri"/>
                <a:ea typeface="Times New Roman" panose="02020603050405020304" pitchFamily="18" charset="0"/>
              </a:rPr>
              <a:t>Becoming Hopi: A History</a:t>
            </a:r>
            <a:r>
              <a:rPr lang="en-US" dirty="0">
                <a:latin typeface="Calabri"/>
                <a:ea typeface="Times New Roman" panose="02020603050405020304" pitchFamily="18" charset="0"/>
              </a:rPr>
              <a:t>.  It is used in the context of romanticized outsider presentations of the Hopi presented as frozen in the past.  By using the word “becoming” in the title, the authors explain that one is always striving to live by the standards of the Hopi way of life that includes “sustaining the wholeness of all things in great balance,” a</a:t>
            </a:r>
            <a:r>
              <a:rPr lang="en-US" sz="1800" dirty="0">
                <a:effectLst/>
                <a:latin typeface="Calabri"/>
                <a:ea typeface="Times New Roman" panose="02020603050405020304" pitchFamily="18" charset="0"/>
              </a:rPr>
              <a:t>s Alph Secakuku wrote in </a:t>
            </a:r>
            <a:r>
              <a:rPr lang="en-US" sz="1800" i="1" dirty="0">
                <a:effectLst/>
                <a:latin typeface="Calabri"/>
                <a:ea typeface="Times New Roman" panose="02020603050405020304" pitchFamily="18" charset="0"/>
              </a:rPr>
              <a:t>The Hopi Katsina Tradition: Following the Sun and Moon.</a:t>
            </a:r>
          </a:p>
          <a:p>
            <a:endParaRPr 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277405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03DCEA-CE86-FD69-7404-786F29032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080104-19C7-C097-6845-20E6A00948A7}"/>
              </a:ext>
            </a:extLst>
          </p:cNvPr>
          <p:cNvSpPr txBox="1"/>
          <p:nvPr/>
        </p:nvSpPr>
        <p:spPr>
          <a:xfrm>
            <a:off x="6177039" y="836727"/>
            <a:ext cx="5963647" cy="5078313"/>
          </a:xfrm>
          <a:prstGeom prst="rect">
            <a:avLst/>
          </a:prstGeom>
          <a:noFill/>
        </p:spPr>
        <p:txBody>
          <a:bodyPr wrap="square" rtlCol="0">
            <a:spAutoFit/>
          </a:bodyPr>
          <a:lstStyle/>
          <a:p>
            <a:r>
              <a:rPr lang="en-US" dirty="0"/>
              <a:t>Hopi Wedding</a:t>
            </a:r>
          </a:p>
          <a:p>
            <a:r>
              <a:rPr lang="en-US" dirty="0"/>
              <a:t>Because of the months of preparation required for a traditional wedding, people may have a civil ceremony and begin raising a family. </a:t>
            </a:r>
          </a:p>
          <a:p>
            <a:r>
              <a:rPr lang="en-US" dirty="0"/>
              <a:t>For that reason, children’s clothing and moccasins are included as gifts. </a:t>
            </a:r>
          </a:p>
          <a:p>
            <a:r>
              <a:rPr lang="en-US" dirty="0"/>
              <a:t>The whole case recognizes the scope of the ceremony. </a:t>
            </a:r>
          </a:p>
          <a:p>
            <a:pPr marL="285750" indent="-285750">
              <a:buFont typeface="Arial" panose="020B0604020202020204" pitchFamily="34" charset="0"/>
              <a:buChar char="•"/>
            </a:pPr>
            <a:r>
              <a:rPr lang="en-US" dirty="0"/>
              <a:t>Baskets are gifts to the groom’s family.</a:t>
            </a:r>
          </a:p>
          <a:p>
            <a:pPr marL="285750" indent="-285750">
              <a:buFont typeface="Arial" panose="020B0604020202020204" pitchFamily="34" charset="0"/>
              <a:buChar char="•"/>
            </a:pPr>
            <a:r>
              <a:rPr lang="en-US" dirty="0"/>
              <a:t>Food bowls recognize the food the bride provides to the</a:t>
            </a:r>
          </a:p>
          <a:p>
            <a:r>
              <a:rPr lang="en-US" dirty="0"/>
              <a:t>groom’s family as they weave.  </a:t>
            </a:r>
          </a:p>
          <a:p>
            <a:endParaRPr lang="en-US" dirty="0"/>
          </a:p>
          <a:p>
            <a:r>
              <a:rPr lang="en-US" dirty="0"/>
              <a:t>If you could see the robe up close you,  would see that more than one hand wove the robe. It is woven by the groom’s family. </a:t>
            </a:r>
          </a:p>
          <a:p>
            <a:endParaRPr lang="en-US" dirty="0"/>
          </a:p>
          <a:p>
            <a:r>
              <a:rPr lang="en-US" dirty="0"/>
              <a:t> </a:t>
            </a:r>
          </a:p>
          <a:p>
            <a:endParaRPr lang="en-US" dirty="0"/>
          </a:p>
          <a:p>
            <a:r>
              <a:rPr lang="en-US" dirty="0"/>
              <a:t>Karen Kahe Charley told us the design represents friendship</a:t>
            </a:r>
          </a:p>
        </p:txBody>
      </p:sp>
      <p:pic>
        <p:nvPicPr>
          <p:cNvPr id="1026" name="Picture 2" descr="File: '0111903b'">
            <a:extLst>
              <a:ext uri="{FF2B5EF4-FFF2-40B4-BE49-F238E27FC236}">
                <a16:creationId xmlns:a16="http://schemas.microsoft.com/office/drawing/2014/main" id="{DDD9F27F-0F6E-308E-8851-2FA064027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365" y="4432992"/>
            <a:ext cx="109728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52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61EF5E-3251-B1AE-7D72-A9C32021FC91}"/>
              </a:ext>
            </a:extLst>
          </p:cNvPr>
          <p:cNvSpPr txBox="1"/>
          <p:nvPr/>
        </p:nvSpPr>
        <p:spPr>
          <a:xfrm>
            <a:off x="793630" y="724619"/>
            <a:ext cx="11490261" cy="5078313"/>
          </a:xfrm>
          <a:prstGeom prst="rect">
            <a:avLst/>
          </a:prstGeom>
          <a:noFill/>
        </p:spPr>
        <p:txBody>
          <a:bodyPr wrap="none" rtlCol="0">
            <a:spAutoFit/>
          </a:bodyPr>
          <a:lstStyle/>
          <a:p>
            <a:r>
              <a:rPr lang="en-US" dirty="0"/>
              <a:t>“In Hopi religion Katsinas are many things</a:t>
            </a:r>
          </a:p>
          <a:p>
            <a:pPr marL="285750" indent="-285750">
              <a:buFont typeface="Arial" panose="020B0604020202020204" pitchFamily="34" charset="0"/>
              <a:buChar char="•"/>
            </a:pPr>
            <a:r>
              <a:rPr lang="en-US" dirty="0"/>
              <a:t>Katsinas are messengers, carrying the prayers of humans to the spiritual forces that control such phenomena as</a:t>
            </a:r>
          </a:p>
          <a:p>
            <a:r>
              <a:rPr lang="en-US" dirty="0"/>
              <a:t>rainfall.</a:t>
            </a:r>
          </a:p>
          <a:p>
            <a:pPr marL="285750" indent="-285750">
              <a:buFont typeface="Arial" panose="020B0604020202020204" pitchFamily="34" charset="0"/>
              <a:buChar char="•"/>
            </a:pPr>
            <a:r>
              <a:rPr lang="en-US" dirty="0"/>
              <a:t>Katsinas are spiritual beings that personify all aspects of the Hopi universe—from corn to deer to fertility.</a:t>
            </a:r>
          </a:p>
          <a:p>
            <a:pPr marL="285750" indent="-285750">
              <a:buFont typeface="Arial" panose="020B0604020202020204" pitchFamily="34" charset="0"/>
              <a:buChar char="•"/>
            </a:pPr>
            <a:r>
              <a:rPr lang="en-US" dirty="0"/>
              <a:t>Katsinas are ancestors who have passed on and who return in the clouds with blessings to ensure the continuity of </a:t>
            </a:r>
          </a:p>
          <a:p>
            <a:r>
              <a:rPr lang="en-US" dirty="0"/>
              <a:t>the living Hopi.</a:t>
            </a:r>
          </a:p>
          <a:p>
            <a:pPr marL="285750" indent="-285750">
              <a:buFont typeface="Arial" panose="020B0604020202020204" pitchFamily="34" charset="0"/>
              <a:buChar char="•"/>
            </a:pPr>
            <a:r>
              <a:rPr lang="en-US" dirty="0"/>
              <a:t>Katsinas are clouds whose flowing hair touches the earth as falling rain.</a:t>
            </a:r>
          </a:p>
          <a:p>
            <a:pPr marL="285750" indent="-285750">
              <a:buFont typeface="Arial" panose="020B0604020202020204" pitchFamily="34" charset="0"/>
              <a:buChar char="•"/>
            </a:pPr>
            <a:r>
              <a:rPr lang="en-US" dirty="0"/>
              <a:t>Katsinas are </a:t>
            </a:r>
            <a:r>
              <a:rPr lang="en-US" b="1" dirty="0"/>
              <a:t>friends </a:t>
            </a:r>
            <a:r>
              <a:rPr lang="en-US" dirty="0"/>
              <a:t>who come and reside in the Hopi villages during the winter and the spring and to conduct prayers,</a:t>
            </a:r>
          </a:p>
          <a:p>
            <a:r>
              <a:rPr lang="en-US" dirty="0"/>
              <a:t>dance in the ceremonial rooms called kivas and in the outdoor plazas.</a:t>
            </a:r>
          </a:p>
          <a:p>
            <a:pPr marL="285750" indent="-285750">
              <a:buFont typeface="Arial" panose="020B0604020202020204" pitchFamily="34" charset="0"/>
              <a:buChar char="•"/>
            </a:pPr>
            <a:r>
              <a:rPr lang="en-US" dirty="0"/>
              <a:t>Katsinas are depicted in carvings made as gifts to Hopi babies and girls and now for sale to outsiders.</a:t>
            </a:r>
          </a:p>
          <a:p>
            <a:pPr marL="285750" indent="-285750">
              <a:buFont typeface="Arial" panose="020B0604020202020204" pitchFamily="34" charset="0"/>
              <a:buChar char="•"/>
            </a:pPr>
            <a:r>
              <a:rPr lang="en-US" dirty="0"/>
              <a:t>It is in these last two forms—the Katsinas dancing in the plazas and especially the katsina dolls—that katsinas are</a:t>
            </a:r>
          </a:p>
          <a:p>
            <a:r>
              <a:rPr lang="en-US" dirty="0"/>
              <a:t>experienced by outsiders.”</a:t>
            </a:r>
          </a:p>
          <a:p>
            <a:endParaRPr lang="en-US" dirty="0"/>
          </a:p>
          <a:p>
            <a:r>
              <a:rPr lang="en-US" dirty="0"/>
              <a:t>A statement formulated by Ramson Lomatewama and Gloria Lomahaftewa for a paper written by Peter H. Welsh,</a:t>
            </a:r>
          </a:p>
          <a:p>
            <a:r>
              <a:rPr lang="en-US" dirty="0"/>
              <a:t>“Repatriation and Cultural Preservation: Potent Objects, Potent Pasts,” in the </a:t>
            </a:r>
            <a:r>
              <a:rPr lang="en-US" i="1" dirty="0"/>
              <a:t>University of Michigan Journal of </a:t>
            </a:r>
          </a:p>
          <a:p>
            <a:r>
              <a:rPr lang="en-US" i="1" dirty="0"/>
              <a:t>Law Reform, </a:t>
            </a:r>
            <a:r>
              <a:rPr lang="en-US" dirty="0"/>
              <a:t>Volume 25, Issues 3 &amp; 4, Spring and Summer 1992. KF8210.A57, W3, 1992. </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815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145D5CA-71F9-351B-9D5C-85B655F28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30E65B8-F615-2546-BED9-3B8109FE747B}"/>
              </a:ext>
            </a:extLst>
          </p:cNvPr>
          <p:cNvSpPr txBox="1"/>
          <p:nvPr/>
        </p:nvSpPr>
        <p:spPr>
          <a:xfrm>
            <a:off x="5253487" y="1233577"/>
            <a:ext cx="6651501" cy="2031325"/>
          </a:xfrm>
          <a:prstGeom prst="rect">
            <a:avLst/>
          </a:prstGeom>
          <a:noFill/>
        </p:spPr>
        <p:txBody>
          <a:bodyPr wrap="none" rtlCol="0">
            <a:spAutoFit/>
          </a:bodyPr>
          <a:lstStyle/>
          <a:p>
            <a:r>
              <a:rPr lang="en-US" dirty="0"/>
              <a:t>Gifts given by the Katsinam at the February ceremony, Powamuya, </a:t>
            </a:r>
          </a:p>
          <a:p>
            <a:r>
              <a:rPr lang="en-US" dirty="0"/>
              <a:t>include lightning sticks, bows and arrows and rattles for boys. In </a:t>
            </a:r>
          </a:p>
          <a:p>
            <a:r>
              <a:rPr lang="en-US" dirty="0"/>
              <a:t>addition to katsina dolls, girls may receive dance wands or a basket</a:t>
            </a:r>
          </a:p>
          <a:p>
            <a:r>
              <a:rPr lang="en-US" dirty="0"/>
              <a:t>plaque. </a:t>
            </a:r>
          </a:p>
          <a:p>
            <a:endParaRPr lang="en-US" dirty="0"/>
          </a:p>
          <a:p>
            <a:r>
              <a:rPr lang="en-US" dirty="0"/>
              <a:t>The gifts tell children they are special and encourage them to behave</a:t>
            </a:r>
          </a:p>
          <a:p>
            <a:r>
              <a:rPr lang="en-US" dirty="0"/>
              <a:t>properly in the Hopi way. </a:t>
            </a:r>
          </a:p>
        </p:txBody>
      </p:sp>
    </p:spTree>
    <p:extLst>
      <p:ext uri="{BB962C8B-B14F-4D97-AF65-F5344CB8AC3E}">
        <p14:creationId xmlns:p14="http://schemas.microsoft.com/office/powerpoint/2010/main" val="856775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D5CCF-56B8-6F27-57A0-7D2547B7C838}"/>
              </a:ext>
            </a:extLst>
          </p:cNvPr>
          <p:cNvSpPr txBox="1"/>
          <p:nvPr/>
        </p:nvSpPr>
        <p:spPr>
          <a:xfrm>
            <a:off x="736847" y="870012"/>
            <a:ext cx="6134470" cy="5909310"/>
          </a:xfrm>
          <a:prstGeom prst="rect">
            <a:avLst/>
          </a:prstGeom>
          <a:noFill/>
        </p:spPr>
        <p:txBody>
          <a:bodyPr wrap="square" rtlCol="0">
            <a:spAutoFit/>
          </a:bodyPr>
          <a:lstStyle/>
          <a:p>
            <a:pPr marL="285750" indent="-285750">
              <a:buFont typeface="Arial" panose="020B0604020202020204" pitchFamily="34" charset="0"/>
              <a:buChar char="•"/>
            </a:pPr>
            <a:r>
              <a:rPr lang="en-US" dirty="0"/>
              <a:t>Make sure to emphasize that the ceremonies, their songs and prayers, are done for blessings of peace, fertility, growth, for the well-being of the earth and are done </a:t>
            </a:r>
            <a:r>
              <a:rPr lang="en-US" b="1" dirty="0"/>
              <a:t>for all people</a:t>
            </a:r>
            <a:r>
              <a:rPr lang="en-US" dirty="0"/>
              <a:t>.  You heard that in the Pueblo section, and this is the same. </a:t>
            </a:r>
          </a:p>
          <a:p>
            <a:pPr marL="285750" indent="-285750">
              <a:buFont typeface="Arial" panose="020B0604020202020204" pitchFamily="34" charset="0"/>
              <a:buChar char="•"/>
            </a:pPr>
            <a:r>
              <a:rPr lang="en-US" dirty="0"/>
              <a:t>The Katsinam as they appear in ceremony are the physical </a:t>
            </a:r>
          </a:p>
          <a:p>
            <a:r>
              <a:rPr lang="en-US" dirty="0"/>
              <a:t>      embodiment of the spirits, in the words of Alph Secakuku.</a:t>
            </a:r>
          </a:p>
          <a:p>
            <a:pPr marL="285750" indent="-285750">
              <a:buFont typeface="Arial" panose="020B0604020202020204" pitchFamily="34" charset="0"/>
              <a:buChar char="•"/>
            </a:pPr>
            <a:r>
              <a:rPr lang="en-US" dirty="0"/>
              <a:t>Alph Secakuku refers to katsina carvings as “personifications of the Katsina spirits, originally created by the Katsinam in their physical embodiment. </a:t>
            </a:r>
          </a:p>
          <a:p>
            <a:endParaRPr lang="en-US" dirty="0"/>
          </a:p>
          <a:p>
            <a:pPr marL="285750" indent="-285750">
              <a:buFont typeface="Arial" panose="020B0604020202020204" pitchFamily="34" charset="0"/>
              <a:buChar char="•"/>
            </a:pPr>
            <a:r>
              <a:rPr lang="en-US" dirty="0"/>
              <a:t>Do not say dancing Katsinas are masked dancers.</a:t>
            </a:r>
          </a:p>
          <a:p>
            <a:pPr marL="285750" indent="-285750">
              <a:buFont typeface="Arial" panose="020B0604020202020204" pitchFamily="34" charset="0"/>
              <a:buChar char="•"/>
            </a:pPr>
            <a:r>
              <a:rPr lang="en-US" dirty="0"/>
              <a:t>Do not say that dancers are “impersonating” Katsinas.</a:t>
            </a:r>
          </a:p>
          <a:p>
            <a:pPr marL="285750" indent="-285750">
              <a:buFont typeface="Arial" panose="020B0604020202020204" pitchFamily="34" charset="0"/>
              <a:buChar char="•"/>
            </a:pPr>
            <a:r>
              <a:rPr lang="en-US" dirty="0"/>
              <a:t>Uninitiated Hopi children visit the museum in school groups or with their parents. </a:t>
            </a:r>
          </a:p>
          <a:p>
            <a:pPr marL="285750" indent="-285750">
              <a:buFont typeface="Arial" panose="020B0604020202020204" pitchFamily="34" charset="0"/>
              <a:buChar char="•"/>
            </a:pPr>
            <a:r>
              <a:rPr lang="en-US" dirty="0"/>
              <a:t>Keep in mind that anything said should be appropriate for an uninitiated Hopi child to hear. Formal initiation is done around the age of ten. </a:t>
            </a:r>
          </a:p>
          <a:p>
            <a:pPr marL="285750" indent="-285750">
              <a:buFont typeface="Arial" panose="020B0604020202020204" pitchFamily="34" charset="0"/>
              <a:buChar char="•"/>
            </a:pPr>
            <a:r>
              <a:rPr lang="en-US" dirty="0"/>
              <a:t>Our visitors, for the most part, are beginning to learn and your time is limited. </a:t>
            </a:r>
          </a:p>
          <a:p>
            <a:pPr marL="285750" indent="-285750">
              <a:buFont typeface="Arial" panose="020B0604020202020204" pitchFamily="34" charset="0"/>
              <a:buChar char="•"/>
            </a:pPr>
            <a:endParaRPr lang="en-US" dirty="0"/>
          </a:p>
        </p:txBody>
      </p:sp>
      <p:pic>
        <p:nvPicPr>
          <p:cNvPr id="3" name="IMG_0765">
            <a:hlinkClick r:id="" action="ppaction://media"/>
            <a:extLst>
              <a:ext uri="{FF2B5EF4-FFF2-40B4-BE49-F238E27FC236}">
                <a16:creationId xmlns:a16="http://schemas.microsoft.com/office/drawing/2014/main" id="{3DBDAE25-3670-08C6-60A9-9EC5079086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1952" y="172316"/>
            <a:ext cx="1988820" cy="2651760"/>
          </a:xfrm>
          <a:prstGeom prst="rect">
            <a:avLst/>
          </a:prstGeom>
        </p:spPr>
      </p:pic>
      <p:sp>
        <p:nvSpPr>
          <p:cNvPr id="4" name="TextBox 3">
            <a:extLst>
              <a:ext uri="{FF2B5EF4-FFF2-40B4-BE49-F238E27FC236}">
                <a16:creationId xmlns:a16="http://schemas.microsoft.com/office/drawing/2014/main" id="{6777F3C9-97FF-1FCE-14B6-A8C6D46E0C02}"/>
              </a:ext>
            </a:extLst>
          </p:cNvPr>
          <p:cNvSpPr txBox="1"/>
          <p:nvPr/>
        </p:nvSpPr>
        <p:spPr>
          <a:xfrm>
            <a:off x="9389097" y="414779"/>
            <a:ext cx="2712217" cy="2031325"/>
          </a:xfrm>
          <a:prstGeom prst="rect">
            <a:avLst/>
          </a:prstGeom>
          <a:noFill/>
        </p:spPr>
        <p:txBody>
          <a:bodyPr wrap="none" rtlCol="0">
            <a:spAutoFit/>
          </a:bodyPr>
          <a:lstStyle/>
          <a:p>
            <a:r>
              <a:rPr lang="en-US" dirty="0"/>
              <a:t>This publication by Alph</a:t>
            </a:r>
          </a:p>
          <a:p>
            <a:r>
              <a:rPr lang="en-US" dirty="0"/>
              <a:t>Secakuku is a first person</a:t>
            </a:r>
          </a:p>
          <a:p>
            <a:r>
              <a:rPr lang="en-US" dirty="0"/>
              <a:t>account of the Katsina</a:t>
            </a:r>
          </a:p>
          <a:p>
            <a:r>
              <a:rPr lang="en-US" dirty="0"/>
              <a:t>Tradition featuring the </a:t>
            </a:r>
          </a:p>
          <a:p>
            <a:r>
              <a:rPr lang="en-US" dirty="0"/>
              <a:t>Heard’s collection.   Note</a:t>
            </a:r>
          </a:p>
          <a:p>
            <a:r>
              <a:rPr lang="en-US" dirty="0"/>
              <a:t>the subtitle, which was the</a:t>
            </a:r>
          </a:p>
          <a:p>
            <a:r>
              <a:rPr lang="en-US" dirty="0"/>
              <a:t>original book title.</a:t>
            </a:r>
          </a:p>
        </p:txBody>
      </p:sp>
    </p:spTree>
    <p:extLst>
      <p:ext uri="{BB962C8B-B14F-4D97-AF65-F5344CB8AC3E}">
        <p14:creationId xmlns:p14="http://schemas.microsoft.com/office/powerpoint/2010/main" val="225978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4C32A87-B919-7915-0168-B51D9C66F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5B2094-A3D2-21CD-51B9-E0A616634698}"/>
              </a:ext>
            </a:extLst>
          </p:cNvPr>
          <p:cNvSpPr txBox="1"/>
          <p:nvPr/>
        </p:nvSpPr>
        <p:spPr>
          <a:xfrm>
            <a:off x="5503653" y="940279"/>
            <a:ext cx="6785576" cy="5078313"/>
          </a:xfrm>
          <a:prstGeom prst="rect">
            <a:avLst/>
          </a:prstGeom>
          <a:noFill/>
        </p:spPr>
        <p:txBody>
          <a:bodyPr wrap="none" rtlCol="0">
            <a:spAutoFit/>
          </a:bodyPr>
          <a:lstStyle/>
          <a:p>
            <a:pPr marL="285750" indent="-285750">
              <a:buFont typeface="Arial" panose="020B0604020202020204" pitchFamily="34" charset="0"/>
              <a:buChar char="•"/>
            </a:pPr>
            <a:r>
              <a:rPr lang="en-US" dirty="0"/>
              <a:t>The ends of the shelves have the name of the ceremony in which </a:t>
            </a:r>
          </a:p>
          <a:p>
            <a:r>
              <a:rPr lang="en-US" dirty="0"/>
              <a:t>the Katsina appears. </a:t>
            </a:r>
          </a:p>
          <a:p>
            <a:pPr marL="285750" indent="-285750">
              <a:buFont typeface="Arial" panose="020B0604020202020204" pitchFamily="34" charset="0"/>
              <a:buChar char="•"/>
            </a:pPr>
            <a:r>
              <a:rPr lang="en-US" dirty="0"/>
              <a:t>Katsina ceremonies extend from the winter solstice, beginning of </a:t>
            </a:r>
          </a:p>
          <a:p>
            <a:r>
              <a:rPr lang="en-US" dirty="0"/>
              <a:t>the new year to summer solstice and Niman Ceremony. </a:t>
            </a:r>
          </a:p>
          <a:p>
            <a:pPr marL="285750" indent="-285750">
              <a:buFont typeface="Arial" panose="020B0604020202020204" pitchFamily="34" charset="0"/>
              <a:buChar char="•"/>
            </a:pPr>
            <a:r>
              <a:rPr lang="en-US" dirty="0"/>
              <a:t>Specific timing and dates are set by the </a:t>
            </a:r>
            <a:r>
              <a:rPr lang="en-US" dirty="0" err="1"/>
              <a:t>kikmongwi</a:t>
            </a:r>
            <a:r>
              <a:rPr lang="en-US" dirty="0"/>
              <a:t> and village </a:t>
            </a:r>
          </a:p>
          <a:p>
            <a:r>
              <a:rPr lang="en-US" dirty="0"/>
              <a:t>priesthood society leaders. </a:t>
            </a:r>
          </a:p>
          <a:p>
            <a:pPr marL="285750" indent="-285750">
              <a:buFont typeface="Arial" panose="020B0604020202020204" pitchFamily="34" charset="0"/>
              <a:buChar char="•"/>
            </a:pPr>
            <a:r>
              <a:rPr lang="en-US" dirty="0"/>
              <a:t>Gifts of katsina dolls are given by the Katsinam to babies, girls, </a:t>
            </a:r>
          </a:p>
          <a:p>
            <a:r>
              <a:rPr lang="en-US" dirty="0"/>
              <a:t>young women during the February Powamuya/Bean Dance Ceremony </a:t>
            </a:r>
          </a:p>
          <a:p>
            <a:r>
              <a:rPr lang="en-US" dirty="0"/>
              <a:t>and during the July Niman Ceremony/Home Dance before the </a:t>
            </a:r>
          </a:p>
          <a:p>
            <a:r>
              <a:rPr lang="en-US" dirty="0"/>
              <a:t>Katsinam return to their home in the San Francisco Peaks.  </a:t>
            </a:r>
          </a:p>
          <a:p>
            <a:pPr marL="285750" indent="-285750">
              <a:buFont typeface="Arial" panose="020B0604020202020204" pitchFamily="34" charset="0"/>
              <a:buChar char="•"/>
            </a:pPr>
            <a:r>
              <a:rPr lang="en-US" dirty="0"/>
              <a:t>The gifts of carvings are hung in the home and become teaching </a:t>
            </a:r>
          </a:p>
          <a:p>
            <a:r>
              <a:rPr lang="en-US" dirty="0"/>
              <a:t>tools in discussions with parents. </a:t>
            </a:r>
          </a:p>
          <a:p>
            <a:endParaRPr lang="en-US" dirty="0"/>
          </a:p>
          <a:p>
            <a:r>
              <a:rPr lang="en-US" dirty="0"/>
              <a:t>When you get around to the other side of the center case, you can</a:t>
            </a:r>
          </a:p>
          <a:p>
            <a:r>
              <a:rPr lang="en-US" dirty="0"/>
              <a:t>see Ray Naha’s depiction of a Niman Ceremony. I would call this out.</a:t>
            </a:r>
          </a:p>
          <a:p>
            <a:r>
              <a:rPr lang="en-US" dirty="0"/>
              <a:t>You can see children and a new bride receiving the gifts. </a:t>
            </a:r>
          </a:p>
          <a:p>
            <a:endParaRPr lang="en-US" dirty="0"/>
          </a:p>
          <a:p>
            <a:endParaRPr lang="en-US" dirty="0"/>
          </a:p>
        </p:txBody>
      </p:sp>
    </p:spTree>
    <p:extLst>
      <p:ext uri="{BB962C8B-B14F-4D97-AF65-F5344CB8AC3E}">
        <p14:creationId xmlns:p14="http://schemas.microsoft.com/office/powerpoint/2010/main" val="4246367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a1065d3-f16a-4958-842c-3fdd8294c14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6D761CF3CEDD438D10904F1F452301" ma:contentTypeVersion="14" ma:contentTypeDescription="Create a new document." ma:contentTypeScope="" ma:versionID="2cd50473065a3de80dd49c0a49c0d255">
  <xsd:schema xmlns:xsd="http://www.w3.org/2001/XMLSchema" xmlns:xs="http://www.w3.org/2001/XMLSchema" xmlns:p="http://schemas.microsoft.com/office/2006/metadata/properties" xmlns:ns3="ba1065d3-f16a-4958-842c-3fdd8294c140" xmlns:ns4="466cad8a-7cfb-4b6b-ad2a-634a2ca83135" targetNamespace="http://schemas.microsoft.com/office/2006/metadata/properties" ma:root="true" ma:fieldsID="741e2bafb9f1b9eb03ec62bcbda49086" ns3:_="" ns4:_="">
    <xsd:import namespace="ba1065d3-f16a-4958-842c-3fdd8294c140"/>
    <xsd:import namespace="466cad8a-7cfb-4b6b-ad2a-634a2ca8313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065d3-f16a-4958-842c-3fdd8294c1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6cad8a-7cfb-4b6b-ad2a-634a2ca831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D94555-5A4A-4C48-8A27-B04D879D2B0C}">
  <ds:schemaRefs>
    <ds:schemaRef ds:uri="http://schemas.microsoft.com/sharepoint/v3/contenttype/forms"/>
  </ds:schemaRefs>
</ds:datastoreItem>
</file>

<file path=customXml/itemProps2.xml><?xml version="1.0" encoding="utf-8"?>
<ds:datastoreItem xmlns:ds="http://schemas.openxmlformats.org/officeDocument/2006/customXml" ds:itemID="{67C7020F-9C80-4146-80FD-E9E23264E849}">
  <ds:schemaRefs>
    <ds:schemaRef ds:uri="http://purl.org/dc/elements/1.1/"/>
    <ds:schemaRef ds:uri="http://schemas.microsoft.com/office/infopath/2007/PartnerControls"/>
    <ds:schemaRef ds:uri="ba1065d3-f16a-4958-842c-3fdd8294c140"/>
    <ds:schemaRef ds:uri="http://purl.org/dc/dcmitype/"/>
    <ds:schemaRef ds:uri="http://www.w3.org/XML/1998/namespace"/>
    <ds:schemaRef ds:uri="http://schemas.openxmlformats.org/package/2006/metadata/core-properties"/>
    <ds:schemaRef ds:uri="http://schemas.microsoft.com/office/2006/documentManagement/types"/>
    <ds:schemaRef ds:uri="http://purl.org/dc/terms/"/>
    <ds:schemaRef ds:uri="466cad8a-7cfb-4b6b-ad2a-634a2ca83135"/>
    <ds:schemaRef ds:uri="http://schemas.microsoft.com/office/2006/metadata/properties"/>
  </ds:schemaRefs>
</ds:datastoreItem>
</file>

<file path=customXml/itemProps3.xml><?xml version="1.0" encoding="utf-8"?>
<ds:datastoreItem xmlns:ds="http://schemas.openxmlformats.org/officeDocument/2006/customXml" ds:itemID="{FC2F0EFE-23D9-446B-9E35-BF008B4BD0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065d3-f16a-4958-842c-3fdd8294c140"/>
    <ds:schemaRef ds:uri="466cad8a-7cfb-4b6b-ad2a-634a2ca831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1783</TotalTime>
  <Words>2733</Words>
  <Application>Microsoft Office PowerPoint</Application>
  <PresentationFormat>Widescreen</PresentationFormat>
  <Paragraphs>256</Paragraphs>
  <Slides>33</Slides>
  <Notes>0</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Hopi  Hopi began as a gathering of different peoples from different directions of the earth. They call it the gathering of the clans.  They brought their own languages. The language we have now is a combination of all these languages.  Albert Sinquah, Sr., Deer Clan, Hopi/Tewa 2003  </vt:lpstr>
      <vt:lpstr>Colorado Plateau Label: Hopi, Navajo and Paiute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Hopi</dc:title>
  <dc:creator>Ann Marshal</dc:creator>
  <cp:lastModifiedBy>Ann Marshal</cp:lastModifiedBy>
  <cp:revision>3</cp:revision>
  <cp:lastPrinted>2023-11-03T17:13:48Z</cp:lastPrinted>
  <dcterms:created xsi:type="dcterms:W3CDTF">2023-09-19T23:09:54Z</dcterms:created>
  <dcterms:modified xsi:type="dcterms:W3CDTF">2023-11-27T20:56:07Z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0x0101005D6D761CF3CEDD438D10904F1F452301</vt:lpwstr>
  </property>
</Properties>
</file>